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67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Albertus Nova Bold" panose="020E0803040304020304" pitchFamily="34" charset="0"/>
      <p:regular r:id="rId25"/>
      <p:bold r:id="rId26"/>
    </p:embeddedFont>
    <p:embeddedFont>
      <p:font typeface="Cinzel Bold" pitchFamily="2" charset="77"/>
      <p:regular r:id="rId27"/>
      <p:bold r:id="rId28"/>
    </p:embeddedFont>
    <p:embeddedFont>
      <p:font typeface="EB Garamond" pitchFamily="2" charset="0"/>
      <p:regular r:id="rId29"/>
    </p:embeddedFont>
    <p:embeddedFont>
      <p:font typeface="EB Garamond Semi-Bold" pitchFamily="2" charset="0"/>
      <p:regular r:id="rId30"/>
      <p:bold r:id="rId31"/>
    </p:embeddedFont>
    <p:embeddedFont>
      <p:font typeface="EB Garamond Ultra-Bold" pitchFamily="2" charset="0"/>
      <p:regular r:id="rId32"/>
      <p:bold r:id="rId33"/>
    </p:embeddedFont>
    <p:embeddedFont>
      <p:font typeface="London" pitchFamily="2" charset="0"/>
      <p:regular r:id="rId34"/>
    </p:embeddedFont>
    <p:embeddedFont>
      <p:font typeface="Open Sans Semi-Bold" pitchFamily="2" charset="0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 autoAdjust="0"/>
    <p:restoredTop sz="94613" autoAdjust="0"/>
  </p:normalViewPr>
  <p:slideViewPr>
    <p:cSldViewPr>
      <p:cViewPr>
        <p:scale>
          <a:sx n="70" d="100"/>
          <a:sy n="70" d="100"/>
        </p:scale>
        <p:origin x="744" y="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52021" y="5560703"/>
            <a:ext cx="7841073" cy="7841073"/>
          </a:xfrm>
          <a:custGeom>
            <a:avLst/>
            <a:gdLst/>
            <a:ahLst/>
            <a:cxnLst/>
            <a:rect l="l" t="t" r="r" b="b"/>
            <a:pathLst>
              <a:path w="7841073" h="7841073">
                <a:moveTo>
                  <a:pt x="0" y="0"/>
                </a:moveTo>
                <a:lnTo>
                  <a:pt x="7841073" y="0"/>
                </a:lnTo>
                <a:lnTo>
                  <a:pt x="7841073" y="7841073"/>
                </a:lnTo>
                <a:lnTo>
                  <a:pt x="0" y="7841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498948" y="-3114776"/>
            <a:ext cx="7841073" cy="7841073"/>
          </a:xfrm>
          <a:custGeom>
            <a:avLst/>
            <a:gdLst/>
            <a:ahLst/>
            <a:cxnLst/>
            <a:rect l="l" t="t" r="r" b="b"/>
            <a:pathLst>
              <a:path w="7841073" h="7841073">
                <a:moveTo>
                  <a:pt x="0" y="0"/>
                </a:moveTo>
                <a:lnTo>
                  <a:pt x="7841073" y="0"/>
                </a:lnTo>
                <a:lnTo>
                  <a:pt x="7841073" y="7841073"/>
                </a:lnTo>
                <a:lnTo>
                  <a:pt x="0" y="7841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41328" y="2435284"/>
            <a:ext cx="15605344" cy="377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DECODING SUICIDE PATTERNS IN THE UNITED STATES:</a:t>
            </a:r>
          </a:p>
          <a:p>
            <a:pPr algn="ctr">
              <a:lnSpc>
                <a:spcPts val="7500"/>
              </a:lnSpc>
            </a:pPr>
            <a:r>
              <a:rPr lang="en-US" sz="5000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A MULTI-FACTORIAL EDA WITH INSIGHTS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97244" y="942975"/>
            <a:ext cx="609351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2B4AEF"/>
                </a:solidFill>
                <a:latin typeface="Cinzel Bold"/>
                <a:ea typeface="Cinzel Bold"/>
                <a:cs typeface="Cinzel Bold"/>
                <a:sym typeface="Cinzel Bold"/>
              </a:rPr>
              <a:t>SHRAVANI SAWANT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79225" y="7032743"/>
            <a:ext cx="10129551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Albertus Nova Bold"/>
                <a:ea typeface="Albertus Nova Bold"/>
                <a:cs typeface="Albertus Nova Bold"/>
                <a:sym typeface="Albertus Nova Bold"/>
              </a:rPr>
              <a:t>Course: SYS 624: Data Exploration &amp; Informatics for Engineering Management</a:t>
            </a:r>
          </a:p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Albertus Nova Bold"/>
                <a:ea typeface="Albertus Nova Bold"/>
                <a:cs typeface="Albertus Nova Bold"/>
                <a:sym typeface="Albertus Nova Bold"/>
              </a:rPr>
              <a:t>Instructor: Dr. Carlo Lipizzi</a:t>
            </a:r>
          </a:p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Albertus Nova Bold"/>
                <a:ea typeface="Albertus Nova Bold"/>
                <a:cs typeface="Albertus Nova Bold"/>
                <a:sym typeface="Albertus Nova Bold"/>
              </a:rPr>
              <a:t>Semester: Spring 2025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lbertus Nova Bold"/>
                <a:ea typeface="Albertus Nova Bold"/>
                <a:cs typeface="Albertus Nova Bold"/>
                <a:sym typeface="Albertus Nova Bold"/>
              </a:rPr>
              <a:t>Date of Submission: April 26,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9548" y="407479"/>
            <a:ext cx="7200195" cy="3518380"/>
            <a:chOff x="0" y="0"/>
            <a:chExt cx="1896348" cy="9266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6348" cy="926652"/>
            </a:xfrm>
            <a:custGeom>
              <a:avLst/>
              <a:gdLst/>
              <a:ahLst/>
              <a:cxnLst/>
              <a:rect l="l" t="t" r="r" b="b"/>
              <a:pathLst>
                <a:path w="1896348" h="926652">
                  <a:moveTo>
                    <a:pt x="0" y="0"/>
                  </a:moveTo>
                  <a:lnTo>
                    <a:pt x="1896348" y="0"/>
                  </a:lnTo>
                  <a:lnTo>
                    <a:pt x="1896348" y="926652"/>
                  </a:lnTo>
                  <a:lnTo>
                    <a:pt x="0" y="9266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96348" cy="97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402033" y="4180252"/>
            <a:ext cx="6112398" cy="1590338"/>
            <a:chOff x="0" y="0"/>
            <a:chExt cx="1609850" cy="4188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9850" cy="418855"/>
            </a:xfrm>
            <a:custGeom>
              <a:avLst/>
              <a:gdLst/>
              <a:ahLst/>
              <a:cxnLst/>
              <a:rect l="l" t="t" r="r" b="b"/>
              <a:pathLst>
                <a:path w="1609850" h="418855">
                  <a:moveTo>
                    <a:pt x="0" y="0"/>
                  </a:moveTo>
                  <a:lnTo>
                    <a:pt x="1609850" y="0"/>
                  </a:lnTo>
                  <a:lnTo>
                    <a:pt x="1609850" y="418855"/>
                  </a:lnTo>
                  <a:lnTo>
                    <a:pt x="0" y="418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09850" cy="447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402033" y="6237316"/>
            <a:ext cx="6112398" cy="1864910"/>
            <a:chOff x="0" y="0"/>
            <a:chExt cx="1609850" cy="4911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09850" cy="491170"/>
            </a:xfrm>
            <a:custGeom>
              <a:avLst/>
              <a:gdLst/>
              <a:ahLst/>
              <a:cxnLst/>
              <a:rect l="l" t="t" r="r" b="b"/>
              <a:pathLst>
                <a:path w="1609850" h="491170">
                  <a:moveTo>
                    <a:pt x="0" y="0"/>
                  </a:moveTo>
                  <a:lnTo>
                    <a:pt x="1609850" y="0"/>
                  </a:lnTo>
                  <a:lnTo>
                    <a:pt x="1609850" y="491170"/>
                  </a:lnTo>
                  <a:lnTo>
                    <a:pt x="0" y="491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609850" cy="519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1681123" y="4388701"/>
            <a:ext cx="1034227" cy="103422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681123" y="6652657"/>
            <a:ext cx="1034227" cy="103422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402033" y="8564600"/>
            <a:ext cx="6112398" cy="1551016"/>
            <a:chOff x="0" y="0"/>
            <a:chExt cx="1609850" cy="4084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09850" cy="408498"/>
            </a:xfrm>
            <a:custGeom>
              <a:avLst/>
              <a:gdLst/>
              <a:ahLst/>
              <a:cxnLst/>
              <a:rect l="l" t="t" r="r" b="b"/>
              <a:pathLst>
                <a:path w="1609850" h="408498">
                  <a:moveTo>
                    <a:pt x="0" y="0"/>
                  </a:moveTo>
                  <a:lnTo>
                    <a:pt x="1609850" y="0"/>
                  </a:lnTo>
                  <a:lnTo>
                    <a:pt x="1609850" y="408498"/>
                  </a:lnTo>
                  <a:lnTo>
                    <a:pt x="0" y="4084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609850" cy="437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1681123" y="8822994"/>
            <a:ext cx="1034227" cy="103422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8027852" y="4357547"/>
            <a:ext cx="9805156" cy="5149249"/>
          </a:xfrm>
          <a:custGeom>
            <a:avLst/>
            <a:gdLst/>
            <a:ahLst/>
            <a:cxnLst/>
            <a:rect l="l" t="t" r="r" b="b"/>
            <a:pathLst>
              <a:path w="9805156" h="5149249">
                <a:moveTo>
                  <a:pt x="0" y="0"/>
                </a:moveTo>
                <a:lnTo>
                  <a:pt x="9805156" y="0"/>
                </a:lnTo>
                <a:lnTo>
                  <a:pt x="9805156" y="5149248"/>
                </a:lnTo>
                <a:lnTo>
                  <a:pt x="0" y="5149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804626" y="633309"/>
            <a:ext cx="7939301" cy="30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Q2</a:t>
            </a:r>
          </a:p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GENDER DISPARITIES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094288" y="4439090"/>
            <a:ext cx="389122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Males account for 86.2% of all suicides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60214" y="4739127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60214" y="7003083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60214" y="9173420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094288" y="6459135"/>
            <a:ext cx="413567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Despite more female attempts, male deaths are higher.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094288" y="8854701"/>
            <a:ext cx="427016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Need for gender-sensitive intervention programs.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295366" y="2875177"/>
            <a:ext cx="6207388" cy="1614823"/>
            <a:chOff x="0" y="0"/>
            <a:chExt cx="1634868" cy="4253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4868" cy="425303"/>
            </a:xfrm>
            <a:custGeom>
              <a:avLst/>
              <a:gdLst/>
              <a:ahLst/>
              <a:cxnLst/>
              <a:rect l="l" t="t" r="r" b="b"/>
              <a:pathLst>
                <a:path w="1634868" h="425303">
                  <a:moveTo>
                    <a:pt x="0" y="0"/>
                  </a:moveTo>
                  <a:lnTo>
                    <a:pt x="1634868" y="0"/>
                  </a:lnTo>
                  <a:lnTo>
                    <a:pt x="1634868" y="425303"/>
                  </a:lnTo>
                  <a:lnTo>
                    <a:pt x="0" y="4253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34868" cy="453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295366" y="4985299"/>
            <a:ext cx="6207388" cy="1643398"/>
            <a:chOff x="0" y="0"/>
            <a:chExt cx="1634868" cy="4328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4868" cy="432829"/>
            </a:xfrm>
            <a:custGeom>
              <a:avLst/>
              <a:gdLst/>
              <a:ahLst/>
              <a:cxnLst/>
              <a:rect l="l" t="t" r="r" b="b"/>
              <a:pathLst>
                <a:path w="1634868" h="432829">
                  <a:moveTo>
                    <a:pt x="0" y="0"/>
                  </a:moveTo>
                  <a:lnTo>
                    <a:pt x="1634868" y="0"/>
                  </a:lnTo>
                  <a:lnTo>
                    <a:pt x="1634868" y="432829"/>
                  </a:lnTo>
                  <a:lnTo>
                    <a:pt x="0" y="432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34868" cy="461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572715" y="3078651"/>
            <a:ext cx="1034227" cy="10342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572715" y="5217349"/>
            <a:ext cx="1034227" cy="103422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295366" y="7247822"/>
            <a:ext cx="6207388" cy="1691267"/>
            <a:chOff x="0" y="0"/>
            <a:chExt cx="1634868" cy="4454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34868" cy="445437"/>
            </a:xfrm>
            <a:custGeom>
              <a:avLst/>
              <a:gdLst/>
              <a:ahLst/>
              <a:cxnLst/>
              <a:rect l="l" t="t" r="r" b="b"/>
              <a:pathLst>
                <a:path w="1634868" h="445437">
                  <a:moveTo>
                    <a:pt x="0" y="0"/>
                  </a:moveTo>
                  <a:lnTo>
                    <a:pt x="1634868" y="0"/>
                  </a:lnTo>
                  <a:lnTo>
                    <a:pt x="1634868" y="445437"/>
                  </a:lnTo>
                  <a:lnTo>
                    <a:pt x="0" y="445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634868" cy="474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572715" y="7451297"/>
            <a:ext cx="1034227" cy="103422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985627" y="2328947"/>
            <a:ext cx="4985921" cy="2536697"/>
          </a:xfrm>
          <a:custGeom>
            <a:avLst/>
            <a:gdLst/>
            <a:ahLst/>
            <a:cxnLst/>
            <a:rect l="l" t="t" r="r" b="b"/>
            <a:pathLst>
              <a:path w="4985921" h="2536697">
                <a:moveTo>
                  <a:pt x="0" y="0"/>
                </a:moveTo>
                <a:lnTo>
                  <a:pt x="4985921" y="0"/>
                </a:lnTo>
                <a:lnTo>
                  <a:pt x="4985921" y="2536697"/>
                </a:lnTo>
                <a:lnTo>
                  <a:pt x="0" y="2536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2083227" y="217809"/>
            <a:ext cx="6005532" cy="1991483"/>
          </a:xfrm>
          <a:custGeom>
            <a:avLst/>
            <a:gdLst/>
            <a:ahLst/>
            <a:cxnLst/>
            <a:rect l="l" t="t" r="r" b="b"/>
            <a:pathLst>
              <a:path w="6005532" h="1991483">
                <a:moveTo>
                  <a:pt x="0" y="0"/>
                </a:moveTo>
                <a:lnTo>
                  <a:pt x="6005532" y="0"/>
                </a:lnTo>
                <a:lnTo>
                  <a:pt x="6005532" y="1991483"/>
                </a:lnTo>
                <a:lnTo>
                  <a:pt x="0" y="1991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0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9948135" y="4985299"/>
            <a:ext cx="4573802" cy="2776007"/>
          </a:xfrm>
          <a:custGeom>
            <a:avLst/>
            <a:gdLst/>
            <a:ahLst/>
            <a:cxnLst/>
            <a:rect l="l" t="t" r="r" b="b"/>
            <a:pathLst>
              <a:path w="4573802" h="2776007">
                <a:moveTo>
                  <a:pt x="0" y="0"/>
                </a:moveTo>
                <a:lnTo>
                  <a:pt x="4573803" y="0"/>
                </a:lnTo>
                <a:lnTo>
                  <a:pt x="4573803" y="2776008"/>
                </a:lnTo>
                <a:lnTo>
                  <a:pt x="0" y="2776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7036154" y="6938456"/>
            <a:ext cx="3644673" cy="3348544"/>
          </a:xfrm>
          <a:custGeom>
            <a:avLst/>
            <a:gdLst/>
            <a:ahLst/>
            <a:cxnLst/>
            <a:rect l="l" t="t" r="r" b="b"/>
            <a:pathLst>
              <a:path w="3644673" h="3348544">
                <a:moveTo>
                  <a:pt x="0" y="0"/>
                </a:moveTo>
                <a:lnTo>
                  <a:pt x="3644673" y="0"/>
                </a:lnTo>
                <a:lnTo>
                  <a:pt x="3644673" y="3348544"/>
                </a:lnTo>
                <a:lnTo>
                  <a:pt x="0" y="3348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4521938" y="6628697"/>
            <a:ext cx="3739574" cy="3440408"/>
          </a:xfrm>
          <a:custGeom>
            <a:avLst/>
            <a:gdLst/>
            <a:ahLst/>
            <a:cxnLst/>
            <a:rect l="l" t="t" r="r" b="b"/>
            <a:pathLst>
              <a:path w="3739574" h="3440408">
                <a:moveTo>
                  <a:pt x="0" y="0"/>
                </a:moveTo>
                <a:lnTo>
                  <a:pt x="3739573" y="0"/>
                </a:lnTo>
                <a:lnTo>
                  <a:pt x="3739573" y="3440408"/>
                </a:lnTo>
                <a:lnTo>
                  <a:pt x="0" y="34404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6986452" y="2374217"/>
            <a:ext cx="5591217" cy="2446157"/>
          </a:xfrm>
          <a:custGeom>
            <a:avLst/>
            <a:gdLst/>
            <a:ahLst/>
            <a:cxnLst/>
            <a:rect l="l" t="t" r="r" b="b"/>
            <a:pathLst>
              <a:path w="5591217" h="2446157">
                <a:moveTo>
                  <a:pt x="0" y="0"/>
                </a:moveTo>
                <a:lnTo>
                  <a:pt x="5591217" y="0"/>
                </a:lnTo>
                <a:lnTo>
                  <a:pt x="5591217" y="2446157"/>
                </a:lnTo>
                <a:lnTo>
                  <a:pt x="0" y="24461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295366" y="127701"/>
            <a:ext cx="13838224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Q3</a:t>
            </a: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 COMBINED FACTORS (SEX, RACE, EDUCATION)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17112" y="2987263"/>
            <a:ext cx="488197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White Males with HS/GED education dominate suicide counts.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817112" y="5111673"/>
            <a:ext cx="468564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Educational attainment strongly linked with risk levels.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51805" y="3429077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51805" y="5567775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58492" y="7406024"/>
            <a:ext cx="460288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Intersectionality matters: race, gender, and education converge.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51805" y="7801723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0613" y="110177"/>
            <a:ext cx="7606234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Q5</a:t>
            </a:r>
          </a:p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MONTHLY/</a:t>
            </a:r>
          </a:p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SEASONAL</a:t>
            </a:r>
          </a:p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TRENDS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580023" y="8170255"/>
            <a:ext cx="5689316" cy="1133359"/>
            <a:chOff x="0" y="0"/>
            <a:chExt cx="1609850" cy="3206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9850" cy="320695"/>
            </a:xfrm>
            <a:custGeom>
              <a:avLst/>
              <a:gdLst/>
              <a:ahLst/>
              <a:cxnLst/>
              <a:rect l="l" t="t" r="r" b="b"/>
              <a:pathLst>
                <a:path w="1609850" h="320695">
                  <a:moveTo>
                    <a:pt x="0" y="0"/>
                  </a:moveTo>
                  <a:lnTo>
                    <a:pt x="1609850" y="0"/>
                  </a:lnTo>
                  <a:lnTo>
                    <a:pt x="1609850" y="320695"/>
                  </a:lnTo>
                  <a:lnTo>
                    <a:pt x="0" y="3206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609850" cy="349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645139" y="6120680"/>
            <a:ext cx="5252795" cy="1563800"/>
            <a:chOff x="0" y="0"/>
            <a:chExt cx="1581806" cy="4709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81806" cy="470917"/>
            </a:xfrm>
            <a:custGeom>
              <a:avLst/>
              <a:gdLst/>
              <a:ahLst/>
              <a:cxnLst/>
              <a:rect l="l" t="t" r="r" b="b"/>
              <a:pathLst>
                <a:path w="1581806" h="470917">
                  <a:moveTo>
                    <a:pt x="0" y="0"/>
                  </a:moveTo>
                  <a:lnTo>
                    <a:pt x="1581806" y="0"/>
                  </a:lnTo>
                  <a:lnTo>
                    <a:pt x="1581806" y="470917"/>
                  </a:lnTo>
                  <a:lnTo>
                    <a:pt x="0" y="4709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581806" cy="499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80023" y="4434527"/>
            <a:ext cx="5383027" cy="1383479"/>
            <a:chOff x="0" y="0"/>
            <a:chExt cx="1581806" cy="4065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81806" cy="406536"/>
            </a:xfrm>
            <a:custGeom>
              <a:avLst/>
              <a:gdLst/>
              <a:ahLst/>
              <a:cxnLst/>
              <a:rect l="l" t="t" r="r" b="b"/>
              <a:pathLst>
                <a:path w="1581806" h="406536">
                  <a:moveTo>
                    <a:pt x="0" y="0"/>
                  </a:moveTo>
                  <a:lnTo>
                    <a:pt x="1581806" y="0"/>
                  </a:lnTo>
                  <a:lnTo>
                    <a:pt x="1581806" y="406536"/>
                  </a:lnTo>
                  <a:lnTo>
                    <a:pt x="0" y="4065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581806" cy="435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698359" y="4693872"/>
            <a:ext cx="1087959" cy="778370"/>
            <a:chOff x="0" y="0"/>
            <a:chExt cx="319697" cy="2287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9697" cy="228725"/>
            </a:xfrm>
            <a:custGeom>
              <a:avLst/>
              <a:gdLst/>
              <a:ahLst/>
              <a:cxnLst/>
              <a:rect l="l" t="t" r="r" b="b"/>
              <a:pathLst>
                <a:path w="319697" h="228725">
                  <a:moveTo>
                    <a:pt x="0" y="0"/>
                  </a:moveTo>
                  <a:lnTo>
                    <a:pt x="319697" y="0"/>
                  </a:lnTo>
                  <a:lnTo>
                    <a:pt x="319697" y="228725"/>
                  </a:lnTo>
                  <a:lnTo>
                    <a:pt x="0" y="228725"/>
                  </a:lnTo>
                  <a:close/>
                </a:path>
              </a:pathLst>
            </a:custGeom>
            <a:solidFill>
              <a:srgbClr val="2B4A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319697" cy="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760613" y="6522811"/>
            <a:ext cx="1061638" cy="759539"/>
            <a:chOff x="0" y="0"/>
            <a:chExt cx="319697" cy="2287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9697" cy="228725"/>
            </a:xfrm>
            <a:custGeom>
              <a:avLst/>
              <a:gdLst/>
              <a:ahLst/>
              <a:cxnLst/>
              <a:rect l="l" t="t" r="r" b="b"/>
              <a:pathLst>
                <a:path w="319697" h="228725">
                  <a:moveTo>
                    <a:pt x="0" y="0"/>
                  </a:moveTo>
                  <a:lnTo>
                    <a:pt x="319697" y="0"/>
                  </a:lnTo>
                  <a:lnTo>
                    <a:pt x="319697" y="228725"/>
                  </a:lnTo>
                  <a:lnTo>
                    <a:pt x="0" y="228725"/>
                  </a:lnTo>
                  <a:close/>
                </a:path>
              </a:pathLst>
            </a:custGeom>
            <a:solidFill>
              <a:srgbClr val="2B4A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319697" cy="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702914" y="8338704"/>
            <a:ext cx="1129832" cy="808328"/>
            <a:chOff x="0" y="0"/>
            <a:chExt cx="319697" cy="2287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9697" cy="228725"/>
            </a:xfrm>
            <a:custGeom>
              <a:avLst/>
              <a:gdLst/>
              <a:ahLst/>
              <a:cxnLst/>
              <a:rect l="l" t="t" r="r" b="b"/>
              <a:pathLst>
                <a:path w="319697" h="228725">
                  <a:moveTo>
                    <a:pt x="0" y="0"/>
                  </a:moveTo>
                  <a:lnTo>
                    <a:pt x="319697" y="0"/>
                  </a:lnTo>
                  <a:lnTo>
                    <a:pt x="319697" y="228725"/>
                  </a:lnTo>
                  <a:lnTo>
                    <a:pt x="0" y="228725"/>
                  </a:lnTo>
                  <a:close/>
                </a:path>
              </a:pathLst>
            </a:custGeom>
            <a:solidFill>
              <a:srgbClr val="2B4A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319697" cy="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7441143" y="471975"/>
            <a:ext cx="4666759" cy="2805889"/>
          </a:xfrm>
          <a:custGeom>
            <a:avLst/>
            <a:gdLst/>
            <a:ahLst/>
            <a:cxnLst/>
            <a:rect l="l" t="t" r="r" b="b"/>
            <a:pathLst>
              <a:path w="4666759" h="2805889">
                <a:moveTo>
                  <a:pt x="0" y="0"/>
                </a:moveTo>
                <a:lnTo>
                  <a:pt x="4666759" y="0"/>
                </a:lnTo>
                <a:lnTo>
                  <a:pt x="4666759" y="2805889"/>
                </a:lnTo>
                <a:lnTo>
                  <a:pt x="0" y="28058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2527733" y="471975"/>
            <a:ext cx="5515156" cy="2736896"/>
          </a:xfrm>
          <a:custGeom>
            <a:avLst/>
            <a:gdLst/>
            <a:ahLst/>
            <a:cxnLst/>
            <a:rect l="l" t="t" r="r" b="b"/>
            <a:pathLst>
              <a:path w="5515156" h="2736896">
                <a:moveTo>
                  <a:pt x="0" y="0"/>
                </a:moveTo>
                <a:lnTo>
                  <a:pt x="5515156" y="0"/>
                </a:lnTo>
                <a:lnTo>
                  <a:pt x="5515156" y="2736896"/>
                </a:lnTo>
                <a:lnTo>
                  <a:pt x="0" y="2736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8762351" y="3634983"/>
            <a:ext cx="3765382" cy="3518160"/>
          </a:xfrm>
          <a:custGeom>
            <a:avLst/>
            <a:gdLst/>
            <a:ahLst/>
            <a:cxnLst/>
            <a:rect l="l" t="t" r="r" b="b"/>
            <a:pathLst>
              <a:path w="3765382" h="3518160">
                <a:moveTo>
                  <a:pt x="0" y="0"/>
                </a:moveTo>
                <a:lnTo>
                  <a:pt x="3765382" y="0"/>
                </a:lnTo>
                <a:lnTo>
                  <a:pt x="3765382" y="3518161"/>
                </a:lnTo>
                <a:lnTo>
                  <a:pt x="0" y="3518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4" name="Picture 2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6912816" y="7510263"/>
            <a:ext cx="6313208" cy="2436677"/>
          </a:xfrm>
          <a:prstGeom prst="rect">
            <a:avLst/>
          </a:prstGeom>
        </p:spPr>
      </p:pic>
      <p:sp>
        <p:nvSpPr>
          <p:cNvPr id="25" name="Freeform 25"/>
          <p:cNvSpPr/>
          <p:nvPr/>
        </p:nvSpPr>
        <p:spPr>
          <a:xfrm>
            <a:off x="12832533" y="3695678"/>
            <a:ext cx="3350066" cy="3396771"/>
          </a:xfrm>
          <a:custGeom>
            <a:avLst/>
            <a:gdLst/>
            <a:ahLst/>
            <a:cxnLst/>
            <a:rect l="l" t="t" r="r" b="b"/>
            <a:pathLst>
              <a:path w="3350066" h="3396771">
                <a:moveTo>
                  <a:pt x="0" y="0"/>
                </a:moveTo>
                <a:lnTo>
                  <a:pt x="3350066" y="0"/>
                </a:lnTo>
                <a:lnTo>
                  <a:pt x="3350066" y="3396771"/>
                </a:lnTo>
                <a:lnTo>
                  <a:pt x="0" y="33967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3394939" y="7750909"/>
            <a:ext cx="4849160" cy="2060893"/>
          </a:xfrm>
          <a:custGeom>
            <a:avLst/>
            <a:gdLst/>
            <a:ahLst/>
            <a:cxnLst/>
            <a:rect l="l" t="t" r="r" b="b"/>
            <a:pathLst>
              <a:path w="4849160" h="2060893">
                <a:moveTo>
                  <a:pt x="0" y="0"/>
                </a:moveTo>
                <a:lnTo>
                  <a:pt x="4849160" y="0"/>
                </a:lnTo>
                <a:lnTo>
                  <a:pt x="4849160" y="2060893"/>
                </a:lnTo>
                <a:lnTo>
                  <a:pt x="0" y="20608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2098231" y="4703397"/>
            <a:ext cx="3602557" cy="81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2688" b="1" spc="-53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Peaks in May–July </a:t>
            </a:r>
          </a:p>
          <a:p>
            <a:pPr algn="l">
              <a:lnSpc>
                <a:spcPts val="3226"/>
              </a:lnSpc>
            </a:pPr>
            <a:r>
              <a:rPr lang="en-US" sz="2688" b="1" spc="-53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(Late Spring, Summer).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26617" y="6302777"/>
            <a:ext cx="3678191" cy="119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623" b="1" spc="-52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Winter </a:t>
            </a:r>
          </a:p>
          <a:p>
            <a:pPr algn="l">
              <a:lnSpc>
                <a:spcPts val="3148"/>
              </a:lnSpc>
            </a:pPr>
            <a:r>
              <a:rPr lang="en-US" sz="2623" b="1" spc="-52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(December–February) shows decline.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156663" y="8326839"/>
            <a:ext cx="3741211" cy="841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0"/>
              </a:lnSpc>
            </a:pPr>
            <a:r>
              <a:rPr lang="en-US" sz="2792" b="1" spc="-55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Seasonal preventive campaigns recommended.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629" y="3968661"/>
            <a:ext cx="6532362" cy="5289639"/>
            <a:chOff x="0" y="0"/>
            <a:chExt cx="1720457" cy="1393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0457" cy="1393156"/>
            </a:xfrm>
            <a:custGeom>
              <a:avLst/>
              <a:gdLst/>
              <a:ahLst/>
              <a:cxnLst/>
              <a:rect l="l" t="t" r="r" b="b"/>
              <a:pathLst>
                <a:path w="1720457" h="1393156">
                  <a:moveTo>
                    <a:pt x="0" y="0"/>
                  </a:moveTo>
                  <a:lnTo>
                    <a:pt x="1720457" y="0"/>
                  </a:lnTo>
                  <a:lnTo>
                    <a:pt x="1720457" y="1393156"/>
                  </a:lnTo>
                  <a:lnTo>
                    <a:pt x="0" y="13931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20457" cy="1440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1443" y="5215228"/>
            <a:ext cx="275228" cy="2752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4A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1443" y="6589544"/>
            <a:ext cx="275228" cy="27522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4A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1443" y="7988003"/>
            <a:ext cx="275228" cy="27522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4A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264658" y="193635"/>
            <a:ext cx="5866097" cy="3050370"/>
          </a:xfrm>
          <a:custGeom>
            <a:avLst/>
            <a:gdLst/>
            <a:ahLst/>
            <a:cxnLst/>
            <a:rect l="l" t="t" r="r" b="b"/>
            <a:pathLst>
              <a:path w="5866097" h="3050370">
                <a:moveTo>
                  <a:pt x="0" y="0"/>
                </a:moveTo>
                <a:lnTo>
                  <a:pt x="5866096" y="0"/>
                </a:lnTo>
                <a:lnTo>
                  <a:pt x="5866096" y="3050370"/>
                </a:lnTo>
                <a:lnTo>
                  <a:pt x="0" y="3050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2313752" y="250945"/>
            <a:ext cx="5714353" cy="2935749"/>
          </a:xfrm>
          <a:custGeom>
            <a:avLst/>
            <a:gdLst/>
            <a:ahLst/>
            <a:cxnLst/>
            <a:rect l="l" t="t" r="r" b="b"/>
            <a:pathLst>
              <a:path w="5714353" h="2935749">
                <a:moveTo>
                  <a:pt x="0" y="0"/>
                </a:moveTo>
                <a:lnTo>
                  <a:pt x="5714353" y="0"/>
                </a:lnTo>
                <a:lnTo>
                  <a:pt x="5714353" y="2935749"/>
                </a:lnTo>
                <a:lnTo>
                  <a:pt x="0" y="2935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394938" y="3379170"/>
            <a:ext cx="3571710" cy="3589658"/>
          </a:xfrm>
          <a:custGeom>
            <a:avLst/>
            <a:gdLst/>
            <a:ahLst/>
            <a:cxnLst/>
            <a:rect l="l" t="t" r="r" b="b"/>
            <a:pathLst>
              <a:path w="3571710" h="3589658">
                <a:moveTo>
                  <a:pt x="0" y="0"/>
                </a:moveTo>
                <a:lnTo>
                  <a:pt x="3571710" y="0"/>
                </a:lnTo>
                <a:lnTo>
                  <a:pt x="3571710" y="3589658"/>
                </a:lnTo>
                <a:lnTo>
                  <a:pt x="0" y="3589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2313752" y="3590616"/>
            <a:ext cx="5714353" cy="2878606"/>
          </a:xfrm>
          <a:custGeom>
            <a:avLst/>
            <a:gdLst/>
            <a:ahLst/>
            <a:cxnLst/>
            <a:rect l="l" t="t" r="r" b="b"/>
            <a:pathLst>
              <a:path w="5714353" h="2878606">
                <a:moveTo>
                  <a:pt x="0" y="0"/>
                </a:moveTo>
                <a:lnTo>
                  <a:pt x="5714353" y="0"/>
                </a:lnTo>
                <a:lnTo>
                  <a:pt x="5714353" y="2878606"/>
                </a:lnTo>
                <a:lnTo>
                  <a:pt x="0" y="2878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327141" y="7102178"/>
            <a:ext cx="5973223" cy="3061277"/>
          </a:xfrm>
          <a:custGeom>
            <a:avLst/>
            <a:gdLst/>
            <a:ahLst/>
            <a:cxnLst/>
            <a:rect l="l" t="t" r="r" b="b"/>
            <a:pathLst>
              <a:path w="5973223" h="3061277">
                <a:moveTo>
                  <a:pt x="0" y="0"/>
                </a:moveTo>
                <a:lnTo>
                  <a:pt x="5973222" y="0"/>
                </a:lnTo>
                <a:lnTo>
                  <a:pt x="5973222" y="3061277"/>
                </a:lnTo>
                <a:lnTo>
                  <a:pt x="0" y="30612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80629" y="492036"/>
            <a:ext cx="7914309" cy="30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Q6</a:t>
            </a:r>
          </a:p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SUICIDE BY LOCATION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3582" y="4233468"/>
            <a:ext cx="532021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Environmental Risk Factors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43180" y="5167761"/>
            <a:ext cx="546981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Home is the most common place (~73% cases).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43180" y="6502103"/>
            <a:ext cx="472147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Age shift: Older adults prefer home settings.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43180" y="7978478"/>
            <a:ext cx="434096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Institutional suicides are rare but serious.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9548" y="129583"/>
            <a:ext cx="7709455" cy="2969678"/>
            <a:chOff x="0" y="0"/>
            <a:chExt cx="2030474" cy="7821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30474" cy="782137"/>
            </a:xfrm>
            <a:custGeom>
              <a:avLst/>
              <a:gdLst/>
              <a:ahLst/>
              <a:cxnLst/>
              <a:rect l="l" t="t" r="r" b="b"/>
              <a:pathLst>
                <a:path w="2030474" h="782137">
                  <a:moveTo>
                    <a:pt x="0" y="0"/>
                  </a:moveTo>
                  <a:lnTo>
                    <a:pt x="2030474" y="0"/>
                  </a:lnTo>
                  <a:lnTo>
                    <a:pt x="2030474" y="782137"/>
                  </a:lnTo>
                  <a:lnTo>
                    <a:pt x="0" y="7821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30474" cy="829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563081" y="3320108"/>
            <a:ext cx="6112398" cy="1482356"/>
            <a:chOff x="0" y="0"/>
            <a:chExt cx="1609850" cy="3904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9850" cy="390415"/>
            </a:xfrm>
            <a:custGeom>
              <a:avLst/>
              <a:gdLst/>
              <a:ahLst/>
              <a:cxnLst/>
              <a:rect l="l" t="t" r="r" b="b"/>
              <a:pathLst>
                <a:path w="1609850" h="390415">
                  <a:moveTo>
                    <a:pt x="0" y="0"/>
                  </a:moveTo>
                  <a:lnTo>
                    <a:pt x="1609850" y="0"/>
                  </a:lnTo>
                  <a:lnTo>
                    <a:pt x="1609850" y="390415"/>
                  </a:lnTo>
                  <a:lnTo>
                    <a:pt x="0" y="3904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09850" cy="418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563081" y="5021539"/>
            <a:ext cx="6112398" cy="1632514"/>
            <a:chOff x="0" y="0"/>
            <a:chExt cx="1609850" cy="4299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09850" cy="429963"/>
            </a:xfrm>
            <a:custGeom>
              <a:avLst/>
              <a:gdLst/>
              <a:ahLst/>
              <a:cxnLst/>
              <a:rect l="l" t="t" r="r" b="b"/>
              <a:pathLst>
                <a:path w="1609850" h="429963">
                  <a:moveTo>
                    <a:pt x="0" y="0"/>
                  </a:moveTo>
                  <a:lnTo>
                    <a:pt x="1609850" y="0"/>
                  </a:lnTo>
                  <a:lnTo>
                    <a:pt x="1609850" y="429963"/>
                  </a:lnTo>
                  <a:lnTo>
                    <a:pt x="0" y="4299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609850" cy="458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815804" y="3544172"/>
            <a:ext cx="1034227" cy="103422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840430" y="5293900"/>
            <a:ext cx="1034227" cy="103422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563081" y="6807153"/>
            <a:ext cx="6112398" cy="1602867"/>
            <a:chOff x="0" y="0"/>
            <a:chExt cx="1609850" cy="42215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09850" cy="422154"/>
            </a:xfrm>
            <a:custGeom>
              <a:avLst/>
              <a:gdLst/>
              <a:ahLst/>
              <a:cxnLst/>
              <a:rect l="l" t="t" r="r" b="b"/>
              <a:pathLst>
                <a:path w="1609850" h="422154">
                  <a:moveTo>
                    <a:pt x="0" y="0"/>
                  </a:moveTo>
                  <a:lnTo>
                    <a:pt x="1609850" y="0"/>
                  </a:lnTo>
                  <a:lnTo>
                    <a:pt x="1609850" y="422154"/>
                  </a:lnTo>
                  <a:lnTo>
                    <a:pt x="0" y="4221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609850" cy="450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840430" y="7073853"/>
            <a:ext cx="1034227" cy="103422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563081" y="8562420"/>
            <a:ext cx="6112398" cy="1602867"/>
            <a:chOff x="0" y="0"/>
            <a:chExt cx="1609850" cy="42215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609850" cy="422154"/>
            </a:xfrm>
            <a:custGeom>
              <a:avLst/>
              <a:gdLst/>
              <a:ahLst/>
              <a:cxnLst/>
              <a:rect l="l" t="t" r="r" b="b"/>
              <a:pathLst>
                <a:path w="1609850" h="422154">
                  <a:moveTo>
                    <a:pt x="0" y="0"/>
                  </a:moveTo>
                  <a:lnTo>
                    <a:pt x="1609850" y="0"/>
                  </a:lnTo>
                  <a:lnTo>
                    <a:pt x="1609850" y="422154"/>
                  </a:lnTo>
                  <a:lnTo>
                    <a:pt x="0" y="4221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609850" cy="450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5400000">
            <a:off x="840430" y="8829120"/>
            <a:ext cx="1034227" cy="103422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9601075" y="361305"/>
            <a:ext cx="6837627" cy="3453002"/>
          </a:xfrm>
          <a:custGeom>
            <a:avLst/>
            <a:gdLst/>
            <a:ahLst/>
            <a:cxnLst/>
            <a:rect l="l" t="t" r="r" b="b"/>
            <a:pathLst>
              <a:path w="6837627" h="3453002">
                <a:moveTo>
                  <a:pt x="0" y="0"/>
                </a:moveTo>
                <a:lnTo>
                  <a:pt x="6837627" y="0"/>
                </a:lnTo>
                <a:lnTo>
                  <a:pt x="6837627" y="3453002"/>
                </a:lnTo>
                <a:lnTo>
                  <a:pt x="0" y="345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3019889" y="4180970"/>
            <a:ext cx="4439360" cy="2802346"/>
          </a:xfrm>
          <a:custGeom>
            <a:avLst/>
            <a:gdLst/>
            <a:ahLst/>
            <a:cxnLst/>
            <a:rect l="l" t="t" r="r" b="b"/>
            <a:pathLst>
              <a:path w="4439360" h="2802346">
                <a:moveTo>
                  <a:pt x="0" y="0"/>
                </a:moveTo>
                <a:lnTo>
                  <a:pt x="4439360" y="0"/>
                </a:lnTo>
                <a:lnTo>
                  <a:pt x="4439360" y="2802346"/>
                </a:lnTo>
                <a:lnTo>
                  <a:pt x="0" y="2802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8415751" y="4125866"/>
            <a:ext cx="4168236" cy="2912555"/>
          </a:xfrm>
          <a:custGeom>
            <a:avLst/>
            <a:gdLst/>
            <a:ahLst/>
            <a:cxnLst/>
            <a:rect l="l" t="t" r="r" b="b"/>
            <a:pathLst>
              <a:path w="4168236" h="2912555">
                <a:moveTo>
                  <a:pt x="0" y="0"/>
                </a:moveTo>
                <a:lnTo>
                  <a:pt x="4168235" y="0"/>
                </a:lnTo>
                <a:lnTo>
                  <a:pt x="4168235" y="2912554"/>
                </a:lnTo>
                <a:lnTo>
                  <a:pt x="0" y="2912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3019889" y="7345266"/>
            <a:ext cx="4817372" cy="2535142"/>
          </a:xfrm>
          <a:custGeom>
            <a:avLst/>
            <a:gdLst/>
            <a:ahLst/>
            <a:cxnLst/>
            <a:rect l="l" t="t" r="r" b="b"/>
            <a:pathLst>
              <a:path w="4817372" h="2535142">
                <a:moveTo>
                  <a:pt x="0" y="0"/>
                </a:moveTo>
                <a:lnTo>
                  <a:pt x="4817372" y="0"/>
                </a:lnTo>
                <a:lnTo>
                  <a:pt x="4817372" y="2535142"/>
                </a:lnTo>
                <a:lnTo>
                  <a:pt x="0" y="25351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7491391" y="7342512"/>
            <a:ext cx="5092596" cy="2520835"/>
          </a:xfrm>
          <a:custGeom>
            <a:avLst/>
            <a:gdLst/>
            <a:ahLst/>
            <a:cxnLst/>
            <a:rect l="l" t="t" r="r" b="b"/>
            <a:pathLst>
              <a:path w="5092596" h="2520835">
                <a:moveTo>
                  <a:pt x="0" y="0"/>
                </a:moveTo>
                <a:lnTo>
                  <a:pt x="5092595" y="0"/>
                </a:lnTo>
                <a:lnTo>
                  <a:pt x="5092595" y="2520835"/>
                </a:lnTo>
                <a:lnTo>
                  <a:pt x="0" y="2520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702774" y="222711"/>
            <a:ext cx="7939301" cy="28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5000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Q7</a:t>
            </a:r>
          </a:p>
          <a:p>
            <a:pPr algn="l">
              <a:lnSpc>
                <a:spcPts val="7500"/>
              </a:lnSpc>
            </a:pPr>
            <a:r>
              <a:rPr lang="en-US" sz="5000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LOCATION </a:t>
            </a:r>
            <a:r>
              <a:rPr lang="en-US" sz="5000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X</a:t>
            </a:r>
            <a:r>
              <a:rPr lang="en-US" sz="5000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 DEMOGRAPHICS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61479" y="3804782"/>
            <a:ext cx="433937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Gendered Place Patterns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94894" y="3894598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19520" y="5644325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19520" y="7424279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086104" y="5146195"/>
            <a:ext cx="431475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Men dominate all places; women concentrated at home.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162304" y="7028895"/>
            <a:ext cx="416235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Older men (60+) dominate home-based suicides.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199236" y="8914845"/>
            <a:ext cx="408848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Young males visible in public place suicides.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19520" y="9179546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10862" y="4132086"/>
            <a:ext cx="5358236" cy="1575075"/>
            <a:chOff x="0" y="0"/>
            <a:chExt cx="1411223" cy="4148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1223" cy="414835"/>
            </a:xfrm>
            <a:custGeom>
              <a:avLst/>
              <a:gdLst/>
              <a:ahLst/>
              <a:cxnLst/>
              <a:rect l="l" t="t" r="r" b="b"/>
              <a:pathLst>
                <a:path w="1411223" h="414835">
                  <a:moveTo>
                    <a:pt x="0" y="0"/>
                  </a:moveTo>
                  <a:lnTo>
                    <a:pt x="1411223" y="0"/>
                  </a:lnTo>
                  <a:lnTo>
                    <a:pt x="1411223" y="414835"/>
                  </a:lnTo>
                  <a:lnTo>
                    <a:pt x="0" y="4148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411223" cy="443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410862" y="6250085"/>
            <a:ext cx="5358236" cy="1446823"/>
            <a:chOff x="0" y="0"/>
            <a:chExt cx="1411223" cy="3810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1223" cy="381056"/>
            </a:xfrm>
            <a:custGeom>
              <a:avLst/>
              <a:gdLst/>
              <a:ahLst/>
              <a:cxnLst/>
              <a:rect l="l" t="t" r="r" b="b"/>
              <a:pathLst>
                <a:path w="1411223" h="381056">
                  <a:moveTo>
                    <a:pt x="0" y="0"/>
                  </a:moveTo>
                  <a:lnTo>
                    <a:pt x="1411223" y="0"/>
                  </a:lnTo>
                  <a:lnTo>
                    <a:pt x="1411223" y="381056"/>
                  </a:lnTo>
                  <a:lnTo>
                    <a:pt x="0" y="3810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411223" cy="409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686491" y="4348851"/>
            <a:ext cx="1034227" cy="10342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686491" y="6456383"/>
            <a:ext cx="1034227" cy="103422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410862" y="8239833"/>
            <a:ext cx="5358236" cy="1446823"/>
            <a:chOff x="0" y="0"/>
            <a:chExt cx="1411223" cy="3810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11223" cy="381056"/>
            </a:xfrm>
            <a:custGeom>
              <a:avLst/>
              <a:gdLst/>
              <a:ahLst/>
              <a:cxnLst/>
              <a:rect l="l" t="t" r="r" b="b"/>
              <a:pathLst>
                <a:path w="1411223" h="381056">
                  <a:moveTo>
                    <a:pt x="0" y="0"/>
                  </a:moveTo>
                  <a:lnTo>
                    <a:pt x="1411223" y="0"/>
                  </a:lnTo>
                  <a:lnTo>
                    <a:pt x="1411223" y="381056"/>
                  </a:lnTo>
                  <a:lnTo>
                    <a:pt x="0" y="3810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411223" cy="409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686491" y="8446131"/>
            <a:ext cx="1034227" cy="103422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9512670" y="391914"/>
            <a:ext cx="6805926" cy="3300874"/>
          </a:xfrm>
          <a:custGeom>
            <a:avLst/>
            <a:gdLst/>
            <a:ahLst/>
            <a:cxnLst/>
            <a:rect l="l" t="t" r="r" b="b"/>
            <a:pathLst>
              <a:path w="6805926" h="3300874">
                <a:moveTo>
                  <a:pt x="0" y="0"/>
                </a:moveTo>
                <a:lnTo>
                  <a:pt x="6805926" y="0"/>
                </a:lnTo>
                <a:lnTo>
                  <a:pt x="6805926" y="3300874"/>
                </a:lnTo>
                <a:lnTo>
                  <a:pt x="0" y="33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6143403" y="3879029"/>
            <a:ext cx="6001194" cy="3008099"/>
          </a:xfrm>
          <a:custGeom>
            <a:avLst/>
            <a:gdLst/>
            <a:ahLst/>
            <a:cxnLst/>
            <a:rect l="l" t="t" r="r" b="b"/>
            <a:pathLst>
              <a:path w="6001194" h="3008099">
                <a:moveTo>
                  <a:pt x="0" y="0"/>
                </a:moveTo>
                <a:lnTo>
                  <a:pt x="6001194" y="0"/>
                </a:lnTo>
                <a:lnTo>
                  <a:pt x="6001194" y="3008098"/>
                </a:lnTo>
                <a:lnTo>
                  <a:pt x="0" y="3008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2382722" y="4103069"/>
            <a:ext cx="5742301" cy="2540968"/>
          </a:xfrm>
          <a:custGeom>
            <a:avLst/>
            <a:gdLst/>
            <a:ahLst/>
            <a:cxnLst/>
            <a:rect l="l" t="t" r="r" b="b"/>
            <a:pathLst>
              <a:path w="5742301" h="2540968">
                <a:moveTo>
                  <a:pt x="0" y="0"/>
                </a:moveTo>
                <a:lnTo>
                  <a:pt x="5742302" y="0"/>
                </a:lnTo>
                <a:lnTo>
                  <a:pt x="5742302" y="2540968"/>
                </a:lnTo>
                <a:lnTo>
                  <a:pt x="0" y="2540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6143403" y="7296702"/>
            <a:ext cx="6239319" cy="2448933"/>
          </a:xfrm>
          <a:custGeom>
            <a:avLst/>
            <a:gdLst/>
            <a:ahLst/>
            <a:cxnLst/>
            <a:rect l="l" t="t" r="r" b="b"/>
            <a:pathLst>
              <a:path w="6239319" h="2448933">
                <a:moveTo>
                  <a:pt x="0" y="0"/>
                </a:moveTo>
                <a:lnTo>
                  <a:pt x="6239319" y="0"/>
                </a:lnTo>
                <a:lnTo>
                  <a:pt x="6239319" y="2448933"/>
                </a:lnTo>
                <a:lnTo>
                  <a:pt x="0" y="2448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2677997" y="7237723"/>
            <a:ext cx="5238359" cy="2448933"/>
          </a:xfrm>
          <a:custGeom>
            <a:avLst/>
            <a:gdLst/>
            <a:ahLst/>
            <a:cxnLst/>
            <a:rect l="l" t="t" r="r" b="b"/>
            <a:pathLst>
              <a:path w="5238359" h="2448933">
                <a:moveTo>
                  <a:pt x="0" y="0"/>
                </a:moveTo>
                <a:lnTo>
                  <a:pt x="5238359" y="0"/>
                </a:lnTo>
                <a:lnTo>
                  <a:pt x="5238359" y="2448933"/>
                </a:lnTo>
                <a:lnTo>
                  <a:pt x="0" y="2448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410862" y="635263"/>
            <a:ext cx="8733138" cy="30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Q8</a:t>
            </a: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 </a:t>
            </a:r>
          </a:p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EDUCATION AND </a:t>
            </a:r>
          </a:p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SUICIDE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58741" y="4449628"/>
            <a:ext cx="362702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HS/GED group shows highest suicide burden.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15368" y="6506772"/>
            <a:ext cx="357039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BA+ education appears protective.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65582" y="4699277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5582" y="6806809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58741" y="8556433"/>
            <a:ext cx="352456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Economic stress likely a driving factor.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5582" y="8796557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028700" y="4400182"/>
            <a:ext cx="6301336" cy="4992561"/>
            <a:chOff x="0" y="0"/>
            <a:chExt cx="1659611" cy="1314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9611" cy="1314913"/>
            </a:xfrm>
            <a:custGeom>
              <a:avLst/>
              <a:gdLst/>
              <a:ahLst/>
              <a:cxnLst/>
              <a:rect l="l" t="t" r="r" b="b"/>
              <a:pathLst>
                <a:path w="1659611" h="1314913">
                  <a:moveTo>
                    <a:pt x="0" y="0"/>
                  </a:moveTo>
                  <a:lnTo>
                    <a:pt x="1659611" y="0"/>
                  </a:lnTo>
                  <a:lnTo>
                    <a:pt x="1659611" y="1314913"/>
                  </a:lnTo>
                  <a:lnTo>
                    <a:pt x="0" y="13149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59611" cy="1343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19263" y="5450858"/>
            <a:ext cx="275228" cy="2752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4A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19263" y="6804796"/>
            <a:ext cx="275228" cy="27522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4A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19263" y="8094609"/>
            <a:ext cx="275228" cy="27522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4A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365293" y="464951"/>
            <a:ext cx="6814238" cy="4071507"/>
          </a:xfrm>
          <a:custGeom>
            <a:avLst/>
            <a:gdLst/>
            <a:ahLst/>
            <a:cxnLst/>
            <a:rect l="l" t="t" r="r" b="b"/>
            <a:pathLst>
              <a:path w="6814238" h="4071507">
                <a:moveTo>
                  <a:pt x="0" y="0"/>
                </a:moveTo>
                <a:lnTo>
                  <a:pt x="6814238" y="0"/>
                </a:lnTo>
                <a:lnTo>
                  <a:pt x="6814238" y="4071507"/>
                </a:lnTo>
                <a:lnTo>
                  <a:pt x="0" y="407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592274" y="4993658"/>
            <a:ext cx="8360276" cy="4922113"/>
          </a:xfrm>
          <a:custGeom>
            <a:avLst/>
            <a:gdLst/>
            <a:ahLst/>
            <a:cxnLst/>
            <a:rect l="l" t="t" r="r" b="b"/>
            <a:pathLst>
              <a:path w="8360276" h="4922113">
                <a:moveTo>
                  <a:pt x="0" y="0"/>
                </a:moveTo>
                <a:lnTo>
                  <a:pt x="8360276" y="0"/>
                </a:lnTo>
                <a:lnTo>
                  <a:pt x="8360276" y="4922113"/>
                </a:lnTo>
                <a:lnTo>
                  <a:pt x="0" y="4922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138426" y="112329"/>
            <a:ext cx="6653248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Q9</a:t>
            </a:r>
          </a:p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RACE, </a:t>
            </a:r>
          </a:p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GENDER &amp; </a:t>
            </a:r>
          </a:p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SUICIDE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19263" y="4469783"/>
            <a:ext cx="532021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Race-based Differences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34846" y="5441333"/>
            <a:ext cx="387720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White males, especially older, highest risk.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34846" y="6674388"/>
            <a:ext cx="431762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Black and Hispanic males at mid-age (19–45) riskier.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34846" y="8045988"/>
            <a:ext cx="3974296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Racial health inequalities need policy focus.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34256" y="4585442"/>
            <a:ext cx="6301336" cy="4237976"/>
            <a:chOff x="0" y="0"/>
            <a:chExt cx="1659611" cy="11161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9611" cy="1116175"/>
            </a:xfrm>
            <a:custGeom>
              <a:avLst/>
              <a:gdLst/>
              <a:ahLst/>
              <a:cxnLst/>
              <a:rect l="l" t="t" r="r" b="b"/>
              <a:pathLst>
                <a:path w="1659611" h="1116175">
                  <a:moveTo>
                    <a:pt x="0" y="0"/>
                  </a:moveTo>
                  <a:lnTo>
                    <a:pt x="1659611" y="0"/>
                  </a:lnTo>
                  <a:lnTo>
                    <a:pt x="1659611" y="1116175"/>
                  </a:lnTo>
                  <a:lnTo>
                    <a:pt x="0" y="11161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59611" cy="1144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83059" y="4997884"/>
            <a:ext cx="275228" cy="2752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4A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83059" y="6319249"/>
            <a:ext cx="275228" cy="27522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4A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83059" y="7642227"/>
            <a:ext cx="275228" cy="27522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4A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547215" y="289679"/>
            <a:ext cx="5245416" cy="4504501"/>
          </a:xfrm>
          <a:custGeom>
            <a:avLst/>
            <a:gdLst/>
            <a:ahLst/>
            <a:cxnLst/>
            <a:rect l="l" t="t" r="r" b="b"/>
            <a:pathLst>
              <a:path w="5245416" h="4504501">
                <a:moveTo>
                  <a:pt x="0" y="0"/>
                </a:moveTo>
                <a:lnTo>
                  <a:pt x="5245417" y="0"/>
                </a:lnTo>
                <a:lnTo>
                  <a:pt x="5245417" y="4504501"/>
                </a:lnTo>
                <a:lnTo>
                  <a:pt x="0" y="4504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42" r="242"/>
          <a:stretch>
            <a:fillRect/>
          </a:stretch>
        </p:blipFill>
        <p:spPr>
          <a:xfrm>
            <a:off x="8696633" y="5143500"/>
            <a:ext cx="8750341" cy="481268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8700" y="721970"/>
            <a:ext cx="9321770" cy="30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Q4</a:t>
            </a:r>
          </a:p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STATE LEVEL </a:t>
            </a:r>
          </a:p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SUICIDE TRENDS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94758" y="4949262"/>
            <a:ext cx="465128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Highest suicide rates: Montana, Wyoming, Alaska.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94758" y="6273237"/>
            <a:ext cx="37472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Absolute deaths highest in CA, TX, FL.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81239" y="7594602"/>
            <a:ext cx="3974296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Western rural states most vulnerable.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389506" y="3218246"/>
            <a:ext cx="6112398" cy="1482356"/>
            <a:chOff x="0" y="0"/>
            <a:chExt cx="1609850" cy="3904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09850" cy="390415"/>
            </a:xfrm>
            <a:custGeom>
              <a:avLst/>
              <a:gdLst/>
              <a:ahLst/>
              <a:cxnLst/>
              <a:rect l="l" t="t" r="r" b="b"/>
              <a:pathLst>
                <a:path w="1609850" h="390415">
                  <a:moveTo>
                    <a:pt x="0" y="0"/>
                  </a:moveTo>
                  <a:lnTo>
                    <a:pt x="1609850" y="0"/>
                  </a:lnTo>
                  <a:lnTo>
                    <a:pt x="1609850" y="390415"/>
                  </a:lnTo>
                  <a:lnTo>
                    <a:pt x="0" y="3904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09850" cy="418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89506" y="4899486"/>
            <a:ext cx="6112398" cy="1632514"/>
            <a:chOff x="0" y="0"/>
            <a:chExt cx="1609850" cy="429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9850" cy="429963"/>
            </a:xfrm>
            <a:custGeom>
              <a:avLst/>
              <a:gdLst/>
              <a:ahLst/>
              <a:cxnLst/>
              <a:rect l="l" t="t" r="r" b="b"/>
              <a:pathLst>
                <a:path w="1609850" h="429963">
                  <a:moveTo>
                    <a:pt x="0" y="0"/>
                  </a:moveTo>
                  <a:lnTo>
                    <a:pt x="1609850" y="0"/>
                  </a:lnTo>
                  <a:lnTo>
                    <a:pt x="1609850" y="429963"/>
                  </a:lnTo>
                  <a:lnTo>
                    <a:pt x="0" y="4299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09850" cy="458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666855" y="3460689"/>
            <a:ext cx="1034227" cy="10342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666855" y="5171847"/>
            <a:ext cx="1034227" cy="103422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389506" y="6732025"/>
            <a:ext cx="6112398" cy="1602867"/>
            <a:chOff x="0" y="0"/>
            <a:chExt cx="1609850" cy="42215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09850" cy="422154"/>
            </a:xfrm>
            <a:custGeom>
              <a:avLst/>
              <a:gdLst/>
              <a:ahLst/>
              <a:cxnLst/>
              <a:rect l="l" t="t" r="r" b="b"/>
              <a:pathLst>
                <a:path w="1609850" h="422154">
                  <a:moveTo>
                    <a:pt x="0" y="0"/>
                  </a:moveTo>
                  <a:lnTo>
                    <a:pt x="1609850" y="0"/>
                  </a:lnTo>
                  <a:lnTo>
                    <a:pt x="1609850" y="422154"/>
                  </a:lnTo>
                  <a:lnTo>
                    <a:pt x="0" y="4221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609850" cy="450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666855" y="6998725"/>
            <a:ext cx="1034227" cy="103422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389506" y="8573017"/>
            <a:ext cx="6112398" cy="1602867"/>
            <a:chOff x="0" y="0"/>
            <a:chExt cx="1609850" cy="42215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09850" cy="422154"/>
            </a:xfrm>
            <a:custGeom>
              <a:avLst/>
              <a:gdLst/>
              <a:ahLst/>
              <a:cxnLst/>
              <a:rect l="l" t="t" r="r" b="b"/>
              <a:pathLst>
                <a:path w="1609850" h="422154">
                  <a:moveTo>
                    <a:pt x="0" y="0"/>
                  </a:moveTo>
                  <a:lnTo>
                    <a:pt x="1609850" y="0"/>
                  </a:lnTo>
                  <a:lnTo>
                    <a:pt x="1609850" y="422154"/>
                  </a:lnTo>
                  <a:lnTo>
                    <a:pt x="0" y="4221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609850" cy="450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666855" y="8839717"/>
            <a:ext cx="1034227" cy="103422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6997204" y="2328569"/>
            <a:ext cx="5413329" cy="2814931"/>
          </a:xfrm>
          <a:custGeom>
            <a:avLst/>
            <a:gdLst/>
            <a:ahLst/>
            <a:cxnLst/>
            <a:rect l="l" t="t" r="r" b="b"/>
            <a:pathLst>
              <a:path w="5413329" h="2814931">
                <a:moveTo>
                  <a:pt x="0" y="0"/>
                </a:moveTo>
                <a:lnTo>
                  <a:pt x="5413329" y="0"/>
                </a:lnTo>
                <a:lnTo>
                  <a:pt x="5413329" y="2814931"/>
                </a:lnTo>
                <a:lnTo>
                  <a:pt x="0" y="2814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2639693" y="408213"/>
            <a:ext cx="5648307" cy="2810033"/>
          </a:xfrm>
          <a:custGeom>
            <a:avLst/>
            <a:gdLst/>
            <a:ahLst/>
            <a:cxnLst/>
            <a:rect l="l" t="t" r="r" b="b"/>
            <a:pathLst>
              <a:path w="5648307" h="2810033">
                <a:moveTo>
                  <a:pt x="0" y="0"/>
                </a:moveTo>
                <a:lnTo>
                  <a:pt x="5648307" y="0"/>
                </a:lnTo>
                <a:lnTo>
                  <a:pt x="5648307" y="2810033"/>
                </a:lnTo>
                <a:lnTo>
                  <a:pt x="0" y="2810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6843914" y="7114440"/>
            <a:ext cx="5566619" cy="2838975"/>
          </a:xfrm>
          <a:custGeom>
            <a:avLst/>
            <a:gdLst/>
            <a:ahLst/>
            <a:cxnLst/>
            <a:rect l="l" t="t" r="r" b="b"/>
            <a:pathLst>
              <a:path w="5566619" h="2838975">
                <a:moveTo>
                  <a:pt x="0" y="0"/>
                </a:moveTo>
                <a:lnTo>
                  <a:pt x="5566619" y="0"/>
                </a:lnTo>
                <a:lnTo>
                  <a:pt x="5566619" y="2838976"/>
                </a:lnTo>
                <a:lnTo>
                  <a:pt x="0" y="2838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2479960" y="4878886"/>
            <a:ext cx="5967772" cy="2998805"/>
          </a:xfrm>
          <a:custGeom>
            <a:avLst/>
            <a:gdLst/>
            <a:ahLst/>
            <a:cxnLst/>
            <a:rect l="l" t="t" r="r" b="b"/>
            <a:pathLst>
              <a:path w="5967772" h="2998805">
                <a:moveTo>
                  <a:pt x="0" y="0"/>
                </a:moveTo>
                <a:lnTo>
                  <a:pt x="5967772" y="0"/>
                </a:lnTo>
                <a:lnTo>
                  <a:pt x="5967772" y="2998806"/>
                </a:lnTo>
                <a:lnTo>
                  <a:pt x="0" y="2998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389506" y="160721"/>
            <a:ext cx="8889569" cy="30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Q10</a:t>
            </a:r>
          </a:p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GLOBAL SUICIDE TRENDS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12530" y="3721299"/>
            <a:ext cx="433937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Global Context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5945" y="3811115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5945" y="5522272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45945" y="7349151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12530" y="5024142"/>
            <a:ext cx="431475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Global peak in mid-1990s; decline post-2000.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88730" y="6953767"/>
            <a:ext cx="416235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Males globally 3x riskier than females.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025661" y="8925442"/>
            <a:ext cx="473439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GDP ≠ lower suicide rates: policy more important.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45945" y="9190143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6511" y="87524"/>
            <a:ext cx="6799927" cy="3280965"/>
          </a:xfrm>
          <a:custGeom>
            <a:avLst/>
            <a:gdLst/>
            <a:ahLst/>
            <a:cxnLst/>
            <a:rect l="l" t="t" r="r" b="b"/>
            <a:pathLst>
              <a:path w="6799927" h="3280965">
                <a:moveTo>
                  <a:pt x="0" y="0"/>
                </a:moveTo>
                <a:lnTo>
                  <a:pt x="6799928" y="0"/>
                </a:lnTo>
                <a:lnTo>
                  <a:pt x="6799928" y="3280965"/>
                </a:lnTo>
                <a:lnTo>
                  <a:pt x="0" y="3280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782994" y="175048"/>
            <a:ext cx="6406363" cy="3105917"/>
          </a:xfrm>
          <a:custGeom>
            <a:avLst/>
            <a:gdLst/>
            <a:ahLst/>
            <a:cxnLst/>
            <a:rect l="l" t="t" r="r" b="b"/>
            <a:pathLst>
              <a:path w="6406363" h="3105917">
                <a:moveTo>
                  <a:pt x="0" y="0"/>
                </a:moveTo>
                <a:lnTo>
                  <a:pt x="6406363" y="0"/>
                </a:lnTo>
                <a:lnTo>
                  <a:pt x="6406363" y="3105917"/>
                </a:lnTo>
                <a:lnTo>
                  <a:pt x="0" y="3105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3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656781" y="3432888"/>
            <a:ext cx="5737594" cy="2890313"/>
          </a:xfrm>
          <a:custGeom>
            <a:avLst/>
            <a:gdLst/>
            <a:ahLst/>
            <a:cxnLst/>
            <a:rect l="l" t="t" r="r" b="b"/>
            <a:pathLst>
              <a:path w="5737594" h="2890313">
                <a:moveTo>
                  <a:pt x="0" y="0"/>
                </a:moveTo>
                <a:lnTo>
                  <a:pt x="5737594" y="0"/>
                </a:lnTo>
                <a:lnTo>
                  <a:pt x="5737594" y="2890313"/>
                </a:lnTo>
                <a:lnTo>
                  <a:pt x="0" y="2890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6511" y="6624238"/>
            <a:ext cx="7104475" cy="3507835"/>
          </a:xfrm>
          <a:custGeom>
            <a:avLst/>
            <a:gdLst/>
            <a:ahLst/>
            <a:cxnLst/>
            <a:rect l="l" t="t" r="r" b="b"/>
            <a:pathLst>
              <a:path w="7104475" h="3507835">
                <a:moveTo>
                  <a:pt x="0" y="0"/>
                </a:moveTo>
                <a:lnTo>
                  <a:pt x="7104476" y="0"/>
                </a:lnTo>
                <a:lnTo>
                  <a:pt x="7104476" y="3507834"/>
                </a:lnTo>
                <a:lnTo>
                  <a:pt x="0" y="35078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782994" y="6475125"/>
            <a:ext cx="7260715" cy="3811875"/>
          </a:xfrm>
          <a:custGeom>
            <a:avLst/>
            <a:gdLst/>
            <a:ahLst/>
            <a:cxnLst/>
            <a:rect l="l" t="t" r="r" b="b"/>
            <a:pathLst>
              <a:path w="7260715" h="3811875">
                <a:moveTo>
                  <a:pt x="0" y="0"/>
                </a:moveTo>
                <a:lnTo>
                  <a:pt x="7260715" y="0"/>
                </a:lnTo>
                <a:lnTo>
                  <a:pt x="7260715" y="3811875"/>
                </a:lnTo>
                <a:lnTo>
                  <a:pt x="0" y="38118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15123" y="2975287"/>
            <a:ext cx="11869406" cy="6283013"/>
            <a:chOff x="0" y="0"/>
            <a:chExt cx="3126099" cy="16547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26099" cy="1654785"/>
            </a:xfrm>
            <a:custGeom>
              <a:avLst/>
              <a:gdLst/>
              <a:ahLst/>
              <a:cxnLst/>
              <a:rect l="l" t="t" r="r" b="b"/>
              <a:pathLst>
                <a:path w="3126099" h="1654785">
                  <a:moveTo>
                    <a:pt x="0" y="0"/>
                  </a:moveTo>
                  <a:lnTo>
                    <a:pt x="3126099" y="0"/>
                  </a:lnTo>
                  <a:lnTo>
                    <a:pt x="3126099" y="1654785"/>
                  </a:lnTo>
                  <a:lnTo>
                    <a:pt x="0" y="16547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126099" cy="1702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528849"/>
            <a:ext cx="2373122" cy="2459194"/>
          </a:xfrm>
          <a:custGeom>
            <a:avLst/>
            <a:gdLst/>
            <a:ahLst/>
            <a:cxnLst/>
            <a:rect l="l" t="t" r="r" b="b"/>
            <a:pathLst>
              <a:path w="2373122" h="2459194">
                <a:moveTo>
                  <a:pt x="0" y="0"/>
                </a:moveTo>
                <a:lnTo>
                  <a:pt x="2373122" y="0"/>
                </a:lnTo>
                <a:lnTo>
                  <a:pt x="2373122" y="2459194"/>
                </a:lnTo>
                <a:lnTo>
                  <a:pt x="0" y="2459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284528" y="7345074"/>
            <a:ext cx="2531620" cy="2801240"/>
          </a:xfrm>
          <a:custGeom>
            <a:avLst/>
            <a:gdLst/>
            <a:ahLst/>
            <a:cxnLst/>
            <a:rect l="l" t="t" r="r" b="b"/>
            <a:pathLst>
              <a:path w="2531620" h="2801240">
                <a:moveTo>
                  <a:pt x="0" y="0"/>
                </a:moveTo>
                <a:lnTo>
                  <a:pt x="2531621" y="0"/>
                </a:lnTo>
                <a:lnTo>
                  <a:pt x="2531621" y="2801240"/>
                </a:lnTo>
                <a:lnTo>
                  <a:pt x="0" y="2801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572055" y="672596"/>
            <a:ext cx="7143889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ABSTRACT</a:t>
            </a:r>
            <a:r>
              <a:rPr lang="en-US" sz="5499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 SUMMARY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28607" y="3421219"/>
            <a:ext cx="9842438" cy="532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EB Garamond Ultra-Bold"/>
                <a:ea typeface="EB Garamond Ultra-Bold"/>
                <a:cs typeface="EB Garamond Ultra-Bold"/>
                <a:sym typeface="EB Garamond Ultra-Bold"/>
              </a:rPr>
              <a:t>Understanding Suicide Trends (2005–2022)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EB Garamond Ultra-Bold"/>
                <a:ea typeface="EB Garamond Ultra-Bold"/>
                <a:cs typeface="EB Garamond Ultra-Bold"/>
                <a:sym typeface="EB Garamond Ultra-Bold"/>
              </a:rPr>
              <a:t>Multidimensional exploration across age, gender, race, education, geography, seasons.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EB Garamond Ultra-Bold"/>
                <a:ea typeface="EB Garamond Ultra-Bold"/>
                <a:cs typeface="EB Garamond Ultra-Bold"/>
                <a:sym typeface="EB Garamond Ultra-Bold"/>
              </a:rPr>
              <a:t>Combined statistical analysis with creative visualizations.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EB Garamond Ultra-Bold"/>
                <a:ea typeface="EB Garamond Ultra-Bold"/>
                <a:cs typeface="EB Garamond Ultra-Bold"/>
                <a:sym typeface="EB Garamond Ultra-Bold"/>
              </a:rPr>
              <a:t>Policy-driven insights: linking data patterns with prevention frameworks.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EB Garamond Ultra-Bold"/>
                <a:ea typeface="EB Garamond Ultra-Bold"/>
                <a:cs typeface="EB Garamond Ultra-Bold"/>
                <a:sym typeface="EB Garamond Ultra-Bold"/>
              </a:rPr>
              <a:t>Aimed to inform public health officials, mental health advocates, and policymakers.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EB Garamond Ultra-Bold"/>
              <a:ea typeface="EB Garamond Ultra-Bold"/>
              <a:cs typeface="EB Garamond Ultra-Bold"/>
              <a:sym typeface="EB Garamond Ultra-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554" y="4480407"/>
            <a:ext cx="7917549" cy="5085935"/>
            <a:chOff x="0" y="0"/>
            <a:chExt cx="2085280" cy="13395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5280" cy="1339506"/>
            </a:xfrm>
            <a:custGeom>
              <a:avLst/>
              <a:gdLst/>
              <a:ahLst/>
              <a:cxnLst/>
              <a:rect l="l" t="t" r="r" b="b"/>
              <a:pathLst>
                <a:path w="2085280" h="1339506">
                  <a:moveTo>
                    <a:pt x="0" y="0"/>
                  </a:moveTo>
                  <a:lnTo>
                    <a:pt x="2085280" y="0"/>
                  </a:lnTo>
                  <a:lnTo>
                    <a:pt x="2085280" y="1339506"/>
                  </a:lnTo>
                  <a:lnTo>
                    <a:pt x="0" y="13395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85280" cy="1387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8925" y="5672699"/>
            <a:ext cx="275228" cy="2752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4A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8925" y="6668320"/>
            <a:ext cx="275228" cy="27522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4A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8925" y="7939151"/>
            <a:ext cx="275228" cy="27522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4A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479172" y="114145"/>
            <a:ext cx="6715486" cy="3366137"/>
          </a:xfrm>
          <a:custGeom>
            <a:avLst/>
            <a:gdLst/>
            <a:ahLst/>
            <a:cxnLst/>
            <a:rect l="l" t="t" r="r" b="b"/>
            <a:pathLst>
              <a:path w="6715486" h="3366137">
                <a:moveTo>
                  <a:pt x="0" y="0"/>
                </a:moveTo>
                <a:lnTo>
                  <a:pt x="6715486" y="0"/>
                </a:lnTo>
                <a:lnTo>
                  <a:pt x="6715486" y="3366137"/>
                </a:lnTo>
                <a:lnTo>
                  <a:pt x="0" y="3366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792452" y="3761471"/>
            <a:ext cx="6088926" cy="3044463"/>
          </a:xfrm>
          <a:custGeom>
            <a:avLst/>
            <a:gdLst/>
            <a:ahLst/>
            <a:cxnLst/>
            <a:rect l="l" t="t" r="r" b="b"/>
            <a:pathLst>
              <a:path w="6088926" h="3044463">
                <a:moveTo>
                  <a:pt x="0" y="0"/>
                </a:moveTo>
                <a:lnTo>
                  <a:pt x="6088926" y="0"/>
                </a:lnTo>
                <a:lnTo>
                  <a:pt x="6088926" y="3044463"/>
                </a:lnTo>
                <a:lnTo>
                  <a:pt x="0" y="3044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844014" y="7023375"/>
            <a:ext cx="5985801" cy="2970454"/>
          </a:xfrm>
          <a:custGeom>
            <a:avLst/>
            <a:gdLst/>
            <a:ahLst/>
            <a:cxnLst/>
            <a:rect l="l" t="t" r="r" b="b"/>
            <a:pathLst>
              <a:path w="5985801" h="2970454">
                <a:moveTo>
                  <a:pt x="0" y="0"/>
                </a:moveTo>
                <a:lnTo>
                  <a:pt x="5985802" y="0"/>
                </a:lnTo>
                <a:lnTo>
                  <a:pt x="5985802" y="2970454"/>
                </a:lnTo>
                <a:lnTo>
                  <a:pt x="0" y="2970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48554" y="422757"/>
            <a:ext cx="9075421" cy="310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5499" dirty="0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Q11</a:t>
            </a:r>
          </a:p>
          <a:p>
            <a:pPr algn="l">
              <a:lnSpc>
                <a:spcPts val="8249"/>
              </a:lnSpc>
            </a:pPr>
            <a:r>
              <a:rPr lang="en-US" sz="5499" dirty="0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U.S </a:t>
            </a:r>
            <a:r>
              <a:rPr lang="en-US" sz="5499" dirty="0" err="1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DEath</a:t>
            </a:r>
            <a:r>
              <a:rPr lang="en-US" sz="5499" dirty="0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 RATE PATTERNS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7258" y="4705652"/>
            <a:ext cx="532021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Emerging Risks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94230" y="5572189"/>
            <a:ext cx="583276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Seniors 85+ still highest death rates.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94230" y="6476824"/>
            <a:ext cx="5509376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Rising trend among youth </a:t>
            </a:r>
          </a:p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(15–24) post-2010.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94230" y="7838899"/>
            <a:ext cx="495207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Persistent gender gap: males at 3–4x higher risk.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7072" y="218396"/>
            <a:ext cx="6710755" cy="3405708"/>
          </a:xfrm>
          <a:custGeom>
            <a:avLst/>
            <a:gdLst/>
            <a:ahLst/>
            <a:cxnLst/>
            <a:rect l="l" t="t" r="r" b="b"/>
            <a:pathLst>
              <a:path w="6710755" h="3405708">
                <a:moveTo>
                  <a:pt x="0" y="0"/>
                </a:moveTo>
                <a:lnTo>
                  <a:pt x="6710754" y="0"/>
                </a:lnTo>
                <a:lnTo>
                  <a:pt x="6710754" y="3405708"/>
                </a:lnTo>
                <a:lnTo>
                  <a:pt x="0" y="3405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44000" y="218396"/>
            <a:ext cx="6862888" cy="3405708"/>
          </a:xfrm>
          <a:custGeom>
            <a:avLst/>
            <a:gdLst/>
            <a:ahLst/>
            <a:cxnLst/>
            <a:rect l="l" t="t" r="r" b="b"/>
            <a:pathLst>
              <a:path w="6862888" h="3405708">
                <a:moveTo>
                  <a:pt x="0" y="0"/>
                </a:moveTo>
                <a:lnTo>
                  <a:pt x="6862888" y="0"/>
                </a:lnTo>
                <a:lnTo>
                  <a:pt x="6862888" y="3405708"/>
                </a:lnTo>
                <a:lnTo>
                  <a:pt x="0" y="3405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575444" y="6595099"/>
            <a:ext cx="5573461" cy="3539148"/>
          </a:xfrm>
          <a:custGeom>
            <a:avLst/>
            <a:gdLst/>
            <a:ahLst/>
            <a:cxnLst/>
            <a:rect l="l" t="t" r="r" b="b"/>
            <a:pathLst>
              <a:path w="5573461" h="3539148">
                <a:moveTo>
                  <a:pt x="0" y="0"/>
                </a:moveTo>
                <a:lnTo>
                  <a:pt x="5573461" y="0"/>
                </a:lnTo>
                <a:lnTo>
                  <a:pt x="5573461" y="3539148"/>
                </a:lnTo>
                <a:lnTo>
                  <a:pt x="0" y="3539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4848" y="6991804"/>
            <a:ext cx="6284886" cy="3142443"/>
          </a:xfrm>
          <a:custGeom>
            <a:avLst/>
            <a:gdLst/>
            <a:ahLst/>
            <a:cxnLst/>
            <a:rect l="l" t="t" r="r" b="b"/>
            <a:pathLst>
              <a:path w="6284886" h="3142443">
                <a:moveTo>
                  <a:pt x="0" y="0"/>
                </a:moveTo>
                <a:lnTo>
                  <a:pt x="6284886" y="0"/>
                </a:lnTo>
                <a:lnTo>
                  <a:pt x="6284886" y="3142443"/>
                </a:lnTo>
                <a:lnTo>
                  <a:pt x="0" y="31424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5623653" y="3778703"/>
            <a:ext cx="6951791" cy="3701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9631" y="1048946"/>
            <a:ext cx="13588317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DISCUSSION &amp; </a:t>
            </a:r>
          </a:p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PRACTICAL IMPLICATIONS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451061" y="3500142"/>
            <a:ext cx="13536888" cy="5758158"/>
            <a:chOff x="0" y="0"/>
            <a:chExt cx="3565271" cy="151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65271" cy="1516552"/>
            </a:xfrm>
            <a:custGeom>
              <a:avLst/>
              <a:gdLst/>
              <a:ahLst/>
              <a:cxnLst/>
              <a:rect l="l" t="t" r="r" b="b"/>
              <a:pathLst>
                <a:path w="3565271" h="1516552">
                  <a:moveTo>
                    <a:pt x="0" y="0"/>
                  </a:moveTo>
                  <a:lnTo>
                    <a:pt x="3565271" y="0"/>
                  </a:lnTo>
                  <a:lnTo>
                    <a:pt x="3565271" y="1516552"/>
                  </a:lnTo>
                  <a:lnTo>
                    <a:pt x="0" y="15165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65271" cy="1564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65607" y="3950346"/>
            <a:ext cx="8756785" cy="479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Major Learnings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Male mental health interventions are critical.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Seasonal, geographical, and educational vulnerabilities exist.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Intersectional strategies: age, race, education must guide policy.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Need for dynamic, targeted, localized preventive actions.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EB Garamond Semi-Bold"/>
              <a:ea typeface="EB Garamond Semi-Bold"/>
              <a:cs typeface="EB Garamond Semi-Bold"/>
              <a:sym typeface="EB Garamond Semi-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43516" y="1976358"/>
            <a:ext cx="707912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102409" y="3514725"/>
            <a:ext cx="12083181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Final Takeaways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Suicide is a multi-dimensional, evolving crisis.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Data-driven visual storytelling reveals hidden patterns.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Public health models must adapt to changing demographic vulnerabilities.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Ongoing monitoring, education, and policy reforms are crucial.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83969" y="3838374"/>
            <a:ext cx="9032039" cy="5808238"/>
            <a:chOff x="0" y="0"/>
            <a:chExt cx="2378809" cy="15297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8809" cy="1529742"/>
            </a:xfrm>
            <a:custGeom>
              <a:avLst/>
              <a:gdLst/>
              <a:ahLst/>
              <a:cxnLst/>
              <a:rect l="l" t="t" r="r" b="b"/>
              <a:pathLst>
                <a:path w="2378809" h="1529742">
                  <a:moveTo>
                    <a:pt x="0" y="0"/>
                  </a:moveTo>
                  <a:lnTo>
                    <a:pt x="2378809" y="0"/>
                  </a:lnTo>
                  <a:lnTo>
                    <a:pt x="2378809" y="1529742"/>
                  </a:lnTo>
                  <a:lnTo>
                    <a:pt x="0" y="1529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78809" cy="157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11746" y="556774"/>
            <a:ext cx="10264509" cy="30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INTRODUCTION &amp; </a:t>
            </a:r>
          </a:p>
          <a:p>
            <a:pPr algn="ctr">
              <a:lnSpc>
                <a:spcPts val="8249"/>
              </a:lnSpc>
            </a:pPr>
            <a:r>
              <a:rPr lang="en-US" sz="5499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WHY THIS STUDY MATTERS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08641" y="4313618"/>
            <a:ext cx="7870718" cy="479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EB Garamond Ultra-Bold"/>
                <a:ea typeface="EB Garamond Ultra-Bold"/>
                <a:cs typeface="EB Garamond Ultra-Bold"/>
                <a:sym typeface="EB Garamond Ultra-Bold"/>
              </a:rPr>
              <a:t>Suicide rates have been rising in the U.S. since the late 1990s.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EB Garamond Ultra-Bold"/>
                <a:ea typeface="EB Garamond Ultra-Bold"/>
                <a:cs typeface="EB Garamond Ultra-Bold"/>
                <a:sym typeface="EB Garamond Ultra-Bold"/>
              </a:rPr>
              <a:t>Existing studies lacked dynamic, visual, and multidimensional analysis.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EB Garamond Ultra-Bold"/>
                <a:ea typeface="EB Garamond Ultra-Bold"/>
                <a:cs typeface="EB Garamond Ultra-Bold"/>
                <a:sym typeface="EB Garamond Ultra-Bold"/>
              </a:rPr>
              <a:t>Goal: Connect data to authentic intervention strategies.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EB Garamond Ultra-Bold"/>
                <a:ea typeface="EB Garamond Ultra-Bold"/>
                <a:cs typeface="EB Garamond Ultra-Bold"/>
                <a:sym typeface="EB Garamond Ultra-Bold"/>
              </a:rPr>
              <a:t>Core Dataset: full_data.csv + enriched with external CDC/Kaggle datasets.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EB Garamond Ultra-Bold"/>
              <a:ea typeface="EB Garamond Ultra-Bold"/>
              <a:cs typeface="EB Garamond Ultra-Bold"/>
              <a:sym typeface="EB Garamond Ultra-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89815" y="3518090"/>
            <a:ext cx="7430110" cy="5617988"/>
            <a:chOff x="0" y="0"/>
            <a:chExt cx="1956901" cy="14796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6901" cy="1479635"/>
            </a:xfrm>
            <a:custGeom>
              <a:avLst/>
              <a:gdLst/>
              <a:ahLst/>
              <a:cxnLst/>
              <a:rect l="l" t="t" r="r" b="b"/>
              <a:pathLst>
                <a:path w="1956901" h="1479635">
                  <a:moveTo>
                    <a:pt x="0" y="0"/>
                  </a:moveTo>
                  <a:lnTo>
                    <a:pt x="1956901" y="0"/>
                  </a:lnTo>
                  <a:lnTo>
                    <a:pt x="1956901" y="1479635"/>
                  </a:lnTo>
                  <a:lnTo>
                    <a:pt x="0" y="1479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56901" cy="1527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734388" y="183798"/>
            <a:ext cx="5603851" cy="3334292"/>
          </a:xfrm>
          <a:custGeom>
            <a:avLst/>
            <a:gdLst/>
            <a:ahLst/>
            <a:cxnLst/>
            <a:rect l="l" t="t" r="r" b="b"/>
            <a:pathLst>
              <a:path w="5603851" h="3334292">
                <a:moveTo>
                  <a:pt x="0" y="0"/>
                </a:moveTo>
                <a:lnTo>
                  <a:pt x="5603851" y="0"/>
                </a:lnTo>
                <a:lnTo>
                  <a:pt x="5603851" y="3334292"/>
                </a:lnTo>
                <a:lnTo>
                  <a:pt x="0" y="3334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716888" y="3945473"/>
            <a:ext cx="7638850" cy="2702243"/>
          </a:xfrm>
          <a:custGeom>
            <a:avLst/>
            <a:gdLst/>
            <a:ahLst/>
            <a:cxnLst/>
            <a:rect l="l" t="t" r="r" b="b"/>
            <a:pathLst>
              <a:path w="7638850" h="2702243">
                <a:moveTo>
                  <a:pt x="0" y="0"/>
                </a:moveTo>
                <a:lnTo>
                  <a:pt x="7638850" y="0"/>
                </a:lnTo>
                <a:lnTo>
                  <a:pt x="7638850" y="2702243"/>
                </a:lnTo>
                <a:lnTo>
                  <a:pt x="0" y="2702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956566" y="6871395"/>
            <a:ext cx="6042719" cy="3074234"/>
          </a:xfrm>
          <a:custGeom>
            <a:avLst/>
            <a:gdLst/>
            <a:ahLst/>
            <a:cxnLst/>
            <a:rect l="l" t="t" r="r" b="b"/>
            <a:pathLst>
              <a:path w="6042719" h="3074234">
                <a:moveTo>
                  <a:pt x="0" y="0"/>
                </a:moveTo>
                <a:lnTo>
                  <a:pt x="6042719" y="0"/>
                </a:lnTo>
                <a:lnTo>
                  <a:pt x="6042719" y="3074234"/>
                </a:lnTo>
                <a:lnTo>
                  <a:pt x="0" y="30742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24996" y="876300"/>
            <a:ext cx="10487442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FOUNDATIONS &amp;</a:t>
            </a: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 GAPS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11431" y="3898209"/>
            <a:ext cx="6786878" cy="479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EB Garamond Ultra-Bold"/>
                <a:ea typeface="EB Garamond Ultra-Bold"/>
                <a:cs typeface="EB Garamond Ultra-Bold"/>
                <a:sym typeface="EB Garamond Ultra-Bold"/>
              </a:rPr>
              <a:t>CDC Reports: Highlighted sex, age, state variations.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EB Garamond Ultra-Bold"/>
                <a:ea typeface="EB Garamond Ultra-Bold"/>
                <a:cs typeface="EB Garamond Ultra-Bold"/>
                <a:sym typeface="EB Garamond Ultra-Bold"/>
              </a:rPr>
              <a:t>Zero Suicide Model: Advocated system-wide mental health reforms.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EB Garamond Ultra-Bold"/>
                <a:ea typeface="EB Garamond Ultra-Bold"/>
                <a:cs typeface="EB Garamond Ultra-Bold"/>
                <a:sym typeface="EB Garamond Ultra-Bold"/>
              </a:rPr>
              <a:t>Google Trends: Digital signals correlated with suicide spikes.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EB Garamond Ultra-Bold"/>
                <a:ea typeface="EB Garamond Ultra-Bold"/>
                <a:cs typeface="EB Garamond Ultra-Bold"/>
                <a:sym typeface="EB Garamond Ultra-Bold"/>
              </a:rPr>
              <a:t>Gap: Need for interactive, modular visual storytelling.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EB Garamond Ultra-Bold"/>
              <a:ea typeface="EB Garamond Ultra-Bold"/>
              <a:cs typeface="EB Garamond Ultra-Bold"/>
              <a:sym typeface="EB Garamond Ultra-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4921" y="3467542"/>
            <a:ext cx="6643255" cy="1631820"/>
            <a:chOff x="0" y="0"/>
            <a:chExt cx="1749664" cy="429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9664" cy="429780"/>
            </a:xfrm>
            <a:custGeom>
              <a:avLst/>
              <a:gdLst/>
              <a:ahLst/>
              <a:cxnLst/>
              <a:rect l="l" t="t" r="r" b="b"/>
              <a:pathLst>
                <a:path w="1749664" h="429780">
                  <a:moveTo>
                    <a:pt x="0" y="0"/>
                  </a:moveTo>
                  <a:lnTo>
                    <a:pt x="1749664" y="0"/>
                  </a:lnTo>
                  <a:lnTo>
                    <a:pt x="1749664" y="429780"/>
                  </a:lnTo>
                  <a:lnTo>
                    <a:pt x="0" y="4297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49664" cy="477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764921" y="5629999"/>
            <a:ext cx="6643255" cy="1680633"/>
            <a:chOff x="0" y="0"/>
            <a:chExt cx="1749664" cy="4426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9664" cy="442636"/>
            </a:xfrm>
            <a:custGeom>
              <a:avLst/>
              <a:gdLst/>
              <a:ahLst/>
              <a:cxnLst/>
              <a:rect l="l" t="t" r="r" b="b"/>
              <a:pathLst>
                <a:path w="1749664" h="442636">
                  <a:moveTo>
                    <a:pt x="0" y="0"/>
                  </a:moveTo>
                  <a:lnTo>
                    <a:pt x="1749664" y="0"/>
                  </a:lnTo>
                  <a:lnTo>
                    <a:pt x="1749664" y="442636"/>
                  </a:lnTo>
                  <a:lnTo>
                    <a:pt x="0" y="4426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49664" cy="471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764921" y="7571972"/>
            <a:ext cx="6643255" cy="1502994"/>
            <a:chOff x="0" y="0"/>
            <a:chExt cx="1749664" cy="3958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49664" cy="395850"/>
            </a:xfrm>
            <a:custGeom>
              <a:avLst/>
              <a:gdLst/>
              <a:ahLst/>
              <a:cxnLst/>
              <a:rect l="l" t="t" r="r" b="b"/>
              <a:pathLst>
                <a:path w="1749664" h="395850">
                  <a:moveTo>
                    <a:pt x="0" y="0"/>
                  </a:moveTo>
                  <a:lnTo>
                    <a:pt x="1749664" y="0"/>
                  </a:lnTo>
                  <a:lnTo>
                    <a:pt x="1749664" y="395850"/>
                  </a:lnTo>
                  <a:lnTo>
                    <a:pt x="0" y="395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749664" cy="424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1917161" y="3766339"/>
            <a:ext cx="1034227" cy="103422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917161" y="5953202"/>
            <a:ext cx="1034227" cy="103422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1917161" y="7844032"/>
            <a:ext cx="1034227" cy="103422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9144000" y="1997730"/>
            <a:ext cx="8792189" cy="7573571"/>
          </a:xfrm>
          <a:custGeom>
            <a:avLst/>
            <a:gdLst/>
            <a:ahLst/>
            <a:cxnLst/>
            <a:rect l="l" t="t" r="r" b="b"/>
            <a:pathLst>
              <a:path w="8792189" h="7573571">
                <a:moveTo>
                  <a:pt x="0" y="0"/>
                </a:moveTo>
                <a:lnTo>
                  <a:pt x="8792189" y="0"/>
                </a:lnTo>
                <a:lnTo>
                  <a:pt x="8792189" y="7573571"/>
                </a:lnTo>
                <a:lnTo>
                  <a:pt x="0" y="7573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8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028700" y="1039320"/>
            <a:ext cx="8393744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METHODOLOGY OVERVIEW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20244" y="3588127"/>
            <a:ext cx="50922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CRISP-DM Model phases: Understanding → Preparation → Analysis → Deployment.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20244" y="5774990"/>
            <a:ext cx="50922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Question-wise Modular Analysis: </a:t>
            </a:r>
          </a:p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Q1 to Q11 separate scripts.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120244" y="7856744"/>
            <a:ext cx="50922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Combination of static and animated visual storytelling.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96251" y="4062837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96251" y="6249700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96251" y="8140530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3161" y="625151"/>
            <a:ext cx="14861678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PRIMARY  &amp; </a:t>
            </a:r>
            <a:r>
              <a:rPr lang="en-US" sz="5499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 SUPPLEMENTARY DATASETS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428271" y="3425501"/>
            <a:ext cx="6112398" cy="1722317"/>
            <a:chOff x="0" y="0"/>
            <a:chExt cx="1609850" cy="453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9850" cy="453614"/>
            </a:xfrm>
            <a:custGeom>
              <a:avLst/>
              <a:gdLst/>
              <a:ahLst/>
              <a:cxnLst/>
              <a:rect l="l" t="t" r="r" b="b"/>
              <a:pathLst>
                <a:path w="1609850" h="453614">
                  <a:moveTo>
                    <a:pt x="0" y="0"/>
                  </a:moveTo>
                  <a:lnTo>
                    <a:pt x="1609850" y="0"/>
                  </a:lnTo>
                  <a:lnTo>
                    <a:pt x="1609850" y="453614"/>
                  </a:lnTo>
                  <a:lnTo>
                    <a:pt x="0" y="4536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609850" cy="482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9402279" y="7544893"/>
            <a:ext cx="6761045" cy="1713407"/>
            <a:chOff x="0" y="0"/>
            <a:chExt cx="1780687" cy="4512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0687" cy="451268"/>
            </a:xfrm>
            <a:custGeom>
              <a:avLst/>
              <a:gdLst/>
              <a:ahLst/>
              <a:cxnLst/>
              <a:rect l="l" t="t" r="r" b="b"/>
              <a:pathLst>
                <a:path w="1780687" h="451268">
                  <a:moveTo>
                    <a:pt x="0" y="0"/>
                  </a:moveTo>
                  <a:lnTo>
                    <a:pt x="1780687" y="0"/>
                  </a:lnTo>
                  <a:lnTo>
                    <a:pt x="1780687" y="451268"/>
                  </a:lnTo>
                  <a:lnTo>
                    <a:pt x="0" y="4512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80687" cy="479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666295" y="3769547"/>
            <a:ext cx="1034227" cy="103422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9656052" y="7899608"/>
            <a:ext cx="1034227" cy="103422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945385" y="4066044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35142" y="8234909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05977" y="3819935"/>
            <a:ext cx="50922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full_data.csv — U.S. Suicide Cases (2012–2014).</a:t>
            </a:r>
          </a:p>
        </p:txBody>
      </p:sp>
      <p:grpSp>
        <p:nvGrpSpPr>
          <p:cNvPr id="18" name="Group 18"/>
          <p:cNvGrpSpPr/>
          <p:nvPr/>
        </p:nvGrpSpPr>
        <p:grpSpPr>
          <a:xfrm rot="-10800000">
            <a:off x="1428271" y="6694404"/>
            <a:ext cx="6295732" cy="1722317"/>
            <a:chOff x="0" y="0"/>
            <a:chExt cx="1658135" cy="45361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58135" cy="453614"/>
            </a:xfrm>
            <a:custGeom>
              <a:avLst/>
              <a:gdLst/>
              <a:ahLst/>
              <a:cxnLst/>
              <a:rect l="l" t="t" r="r" b="b"/>
              <a:pathLst>
                <a:path w="1658135" h="453614">
                  <a:moveTo>
                    <a:pt x="0" y="0"/>
                  </a:moveTo>
                  <a:lnTo>
                    <a:pt x="1658135" y="0"/>
                  </a:lnTo>
                  <a:lnTo>
                    <a:pt x="1658135" y="453614"/>
                  </a:lnTo>
                  <a:lnTo>
                    <a:pt x="0" y="4536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658135" cy="482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1666295" y="7027779"/>
            <a:ext cx="1034227" cy="103422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945385" y="7324277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71041" y="7890083"/>
            <a:ext cx="50922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Data.gov Death Rates:</a:t>
            </a:r>
          </a:p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 Race × Age × Sex patterns.</a:t>
            </a:r>
          </a:p>
        </p:txBody>
      </p:sp>
      <p:grpSp>
        <p:nvGrpSpPr>
          <p:cNvPr id="26" name="Group 26"/>
          <p:cNvGrpSpPr/>
          <p:nvPr/>
        </p:nvGrpSpPr>
        <p:grpSpPr>
          <a:xfrm rot="-10800000">
            <a:off x="9402279" y="4286660"/>
            <a:ext cx="6761045" cy="1626196"/>
            <a:chOff x="0" y="0"/>
            <a:chExt cx="1780687" cy="42829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80687" cy="428298"/>
            </a:xfrm>
            <a:custGeom>
              <a:avLst/>
              <a:gdLst/>
              <a:ahLst/>
              <a:cxnLst/>
              <a:rect l="l" t="t" r="r" b="b"/>
              <a:pathLst>
                <a:path w="1780687" h="428298">
                  <a:moveTo>
                    <a:pt x="0" y="0"/>
                  </a:moveTo>
                  <a:lnTo>
                    <a:pt x="1780687" y="0"/>
                  </a:lnTo>
                  <a:lnTo>
                    <a:pt x="1780687" y="428298"/>
                  </a:lnTo>
                  <a:lnTo>
                    <a:pt x="0" y="4282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1780687" cy="456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5400000">
            <a:off x="9656052" y="4570792"/>
            <a:ext cx="1034227" cy="103422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9935142" y="4921218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987981" y="4621180"/>
            <a:ext cx="627131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Kaggle Suicide Rates Overview:</a:t>
            </a:r>
          </a:p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Global trends (1985–2016).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905977" y="7088838"/>
            <a:ext cx="50922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CDC Suicide Mortality Map : State-level data (2005–2022).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14458" y="876300"/>
            <a:ext cx="16230600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5499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DATA CLEANING AND </a:t>
            </a: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 PREPARATION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770913" y="3443042"/>
            <a:ext cx="12917690" cy="5815258"/>
            <a:chOff x="0" y="0"/>
            <a:chExt cx="3402190" cy="15315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02190" cy="1531591"/>
            </a:xfrm>
            <a:custGeom>
              <a:avLst/>
              <a:gdLst/>
              <a:ahLst/>
              <a:cxnLst/>
              <a:rect l="l" t="t" r="r" b="b"/>
              <a:pathLst>
                <a:path w="3402190" h="1531591">
                  <a:moveTo>
                    <a:pt x="0" y="0"/>
                  </a:moveTo>
                  <a:lnTo>
                    <a:pt x="3402190" y="0"/>
                  </a:lnTo>
                  <a:lnTo>
                    <a:pt x="3402190" y="1531591"/>
                  </a:lnTo>
                  <a:lnTo>
                    <a:pt x="0" y="15315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02190" cy="1579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890548" y="4107489"/>
            <a:ext cx="483131" cy="483131"/>
          </a:xfrm>
          <a:custGeom>
            <a:avLst/>
            <a:gdLst/>
            <a:ahLst/>
            <a:cxnLst/>
            <a:rect l="l" t="t" r="r" b="b"/>
            <a:pathLst>
              <a:path w="483131" h="483131">
                <a:moveTo>
                  <a:pt x="0" y="0"/>
                </a:moveTo>
                <a:lnTo>
                  <a:pt x="483131" y="0"/>
                </a:lnTo>
                <a:lnTo>
                  <a:pt x="483131" y="483131"/>
                </a:lnTo>
                <a:lnTo>
                  <a:pt x="0" y="483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890548" y="5427280"/>
            <a:ext cx="483131" cy="483131"/>
          </a:xfrm>
          <a:custGeom>
            <a:avLst/>
            <a:gdLst/>
            <a:ahLst/>
            <a:cxnLst/>
            <a:rect l="l" t="t" r="r" b="b"/>
            <a:pathLst>
              <a:path w="483131" h="483131">
                <a:moveTo>
                  <a:pt x="0" y="0"/>
                </a:moveTo>
                <a:lnTo>
                  <a:pt x="483131" y="0"/>
                </a:lnTo>
                <a:lnTo>
                  <a:pt x="483131" y="483130"/>
                </a:lnTo>
                <a:lnTo>
                  <a:pt x="0" y="483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890548" y="6758598"/>
            <a:ext cx="483131" cy="483131"/>
          </a:xfrm>
          <a:custGeom>
            <a:avLst/>
            <a:gdLst/>
            <a:ahLst/>
            <a:cxnLst/>
            <a:rect l="l" t="t" r="r" b="b"/>
            <a:pathLst>
              <a:path w="483131" h="483131">
                <a:moveTo>
                  <a:pt x="0" y="0"/>
                </a:moveTo>
                <a:lnTo>
                  <a:pt x="483131" y="0"/>
                </a:lnTo>
                <a:lnTo>
                  <a:pt x="483131" y="483131"/>
                </a:lnTo>
                <a:lnTo>
                  <a:pt x="0" y="483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146981" y="4110930"/>
            <a:ext cx="581670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Filtered "Suicide" intent only.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46981" y="5430720"/>
            <a:ext cx="744633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Created age groups, seasons, region tags.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46981" y="6749073"/>
            <a:ext cx="879078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Normalized year-wise, state-wise, and global datasets.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46981" y="8041496"/>
            <a:ext cx="868397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Consolidated multiple sources for enriched context.</a:t>
            </a:r>
          </a:p>
        </p:txBody>
      </p:sp>
      <p:sp>
        <p:nvSpPr>
          <p:cNvPr id="13" name="Freeform 13"/>
          <p:cNvSpPr/>
          <p:nvPr/>
        </p:nvSpPr>
        <p:spPr>
          <a:xfrm>
            <a:off x="3890548" y="8051021"/>
            <a:ext cx="483131" cy="483131"/>
          </a:xfrm>
          <a:custGeom>
            <a:avLst/>
            <a:gdLst/>
            <a:ahLst/>
            <a:cxnLst/>
            <a:rect l="l" t="t" r="r" b="b"/>
            <a:pathLst>
              <a:path w="483131" h="483131">
                <a:moveTo>
                  <a:pt x="0" y="0"/>
                </a:moveTo>
                <a:lnTo>
                  <a:pt x="483131" y="0"/>
                </a:lnTo>
                <a:lnTo>
                  <a:pt x="483131" y="483131"/>
                </a:lnTo>
                <a:lnTo>
                  <a:pt x="0" y="483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028700" y="3713832"/>
            <a:ext cx="5874375" cy="962522"/>
            <a:chOff x="0" y="0"/>
            <a:chExt cx="1547160" cy="2535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7161" cy="253504"/>
            </a:xfrm>
            <a:custGeom>
              <a:avLst/>
              <a:gdLst/>
              <a:ahLst/>
              <a:cxnLst/>
              <a:rect l="l" t="t" r="r" b="b"/>
              <a:pathLst>
                <a:path w="1547161" h="253504">
                  <a:moveTo>
                    <a:pt x="0" y="0"/>
                  </a:moveTo>
                  <a:lnTo>
                    <a:pt x="1547161" y="0"/>
                  </a:lnTo>
                  <a:lnTo>
                    <a:pt x="1547161" y="253504"/>
                  </a:lnTo>
                  <a:lnTo>
                    <a:pt x="0" y="2535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547160" cy="282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216967" y="3773230"/>
            <a:ext cx="818032" cy="81803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028700" y="4952579"/>
            <a:ext cx="5874375" cy="1326520"/>
            <a:chOff x="0" y="0"/>
            <a:chExt cx="1547160" cy="3493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47161" cy="349371"/>
            </a:xfrm>
            <a:custGeom>
              <a:avLst/>
              <a:gdLst/>
              <a:ahLst/>
              <a:cxnLst/>
              <a:rect l="l" t="t" r="r" b="b"/>
              <a:pathLst>
                <a:path w="1547161" h="349371">
                  <a:moveTo>
                    <a:pt x="0" y="0"/>
                  </a:moveTo>
                  <a:lnTo>
                    <a:pt x="1547161" y="0"/>
                  </a:lnTo>
                  <a:lnTo>
                    <a:pt x="1547161" y="349371"/>
                  </a:lnTo>
                  <a:lnTo>
                    <a:pt x="0" y="3493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547160" cy="377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1216967" y="5172270"/>
            <a:ext cx="818032" cy="81803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1028700" y="6555324"/>
            <a:ext cx="5874375" cy="1326520"/>
            <a:chOff x="0" y="0"/>
            <a:chExt cx="1547160" cy="34937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47161" cy="349371"/>
            </a:xfrm>
            <a:custGeom>
              <a:avLst/>
              <a:gdLst/>
              <a:ahLst/>
              <a:cxnLst/>
              <a:rect l="l" t="t" r="r" b="b"/>
              <a:pathLst>
                <a:path w="1547161" h="349371">
                  <a:moveTo>
                    <a:pt x="0" y="0"/>
                  </a:moveTo>
                  <a:lnTo>
                    <a:pt x="1547161" y="0"/>
                  </a:lnTo>
                  <a:lnTo>
                    <a:pt x="1547161" y="349371"/>
                  </a:lnTo>
                  <a:lnTo>
                    <a:pt x="0" y="3493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547160" cy="377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1216967" y="6774399"/>
            <a:ext cx="818032" cy="81803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1028700" y="8110443"/>
            <a:ext cx="5874375" cy="1326520"/>
            <a:chOff x="0" y="0"/>
            <a:chExt cx="1547160" cy="34937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47161" cy="349371"/>
            </a:xfrm>
            <a:custGeom>
              <a:avLst/>
              <a:gdLst/>
              <a:ahLst/>
              <a:cxnLst/>
              <a:rect l="l" t="t" r="r" b="b"/>
              <a:pathLst>
                <a:path w="1547161" h="349371">
                  <a:moveTo>
                    <a:pt x="0" y="0"/>
                  </a:moveTo>
                  <a:lnTo>
                    <a:pt x="1547161" y="0"/>
                  </a:lnTo>
                  <a:lnTo>
                    <a:pt x="1547161" y="349371"/>
                  </a:lnTo>
                  <a:lnTo>
                    <a:pt x="0" y="3493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547160" cy="377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1270194" y="8389620"/>
            <a:ext cx="818032" cy="81803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AE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1302224" y="701514"/>
            <a:ext cx="5753372" cy="3071715"/>
          </a:xfrm>
          <a:custGeom>
            <a:avLst/>
            <a:gdLst/>
            <a:ahLst/>
            <a:cxnLst/>
            <a:rect l="l" t="t" r="r" b="b"/>
            <a:pathLst>
              <a:path w="5753372" h="3071715">
                <a:moveTo>
                  <a:pt x="0" y="0"/>
                </a:moveTo>
                <a:lnTo>
                  <a:pt x="5753372" y="0"/>
                </a:lnTo>
                <a:lnTo>
                  <a:pt x="5753372" y="3071716"/>
                </a:lnTo>
                <a:lnTo>
                  <a:pt x="0" y="3071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7348758" y="4061457"/>
            <a:ext cx="5180290" cy="2664758"/>
          </a:xfrm>
          <a:custGeom>
            <a:avLst/>
            <a:gdLst/>
            <a:ahLst/>
            <a:cxnLst/>
            <a:rect l="l" t="t" r="r" b="b"/>
            <a:pathLst>
              <a:path w="5180290" h="2664758">
                <a:moveTo>
                  <a:pt x="0" y="0"/>
                </a:moveTo>
                <a:lnTo>
                  <a:pt x="5180290" y="0"/>
                </a:lnTo>
                <a:lnTo>
                  <a:pt x="5180290" y="2664758"/>
                </a:lnTo>
                <a:lnTo>
                  <a:pt x="0" y="2664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2954190" y="4050403"/>
            <a:ext cx="5149329" cy="2669147"/>
          </a:xfrm>
          <a:custGeom>
            <a:avLst/>
            <a:gdLst/>
            <a:ahLst/>
            <a:cxnLst/>
            <a:rect l="l" t="t" r="r" b="b"/>
            <a:pathLst>
              <a:path w="5149329" h="2669147">
                <a:moveTo>
                  <a:pt x="0" y="0"/>
                </a:moveTo>
                <a:lnTo>
                  <a:pt x="5149328" y="0"/>
                </a:lnTo>
                <a:lnTo>
                  <a:pt x="5149328" y="2669147"/>
                </a:lnTo>
                <a:lnTo>
                  <a:pt x="0" y="2669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7484690" y="7053635"/>
            <a:ext cx="4606208" cy="2936709"/>
          </a:xfrm>
          <a:custGeom>
            <a:avLst/>
            <a:gdLst/>
            <a:ahLst/>
            <a:cxnLst/>
            <a:rect l="l" t="t" r="r" b="b"/>
            <a:pathLst>
              <a:path w="4606208" h="2936709">
                <a:moveTo>
                  <a:pt x="0" y="0"/>
                </a:moveTo>
                <a:lnTo>
                  <a:pt x="4606208" y="0"/>
                </a:lnTo>
                <a:lnTo>
                  <a:pt x="4606208" y="2936709"/>
                </a:lnTo>
                <a:lnTo>
                  <a:pt x="0" y="2936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2529048" y="7097767"/>
            <a:ext cx="5644461" cy="2892577"/>
          </a:xfrm>
          <a:custGeom>
            <a:avLst/>
            <a:gdLst/>
            <a:ahLst/>
            <a:cxnLst/>
            <a:rect l="l" t="t" r="r" b="b"/>
            <a:pathLst>
              <a:path w="5644461" h="2892577">
                <a:moveTo>
                  <a:pt x="0" y="0"/>
                </a:moveTo>
                <a:lnTo>
                  <a:pt x="5644461" y="0"/>
                </a:lnTo>
                <a:lnTo>
                  <a:pt x="5644461" y="2892577"/>
                </a:lnTo>
                <a:lnTo>
                  <a:pt x="0" y="28925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2399182" y="3942680"/>
            <a:ext cx="423054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Male suicides: 86% of cases.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37716" y="4050403"/>
            <a:ext cx="376534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49343" y="221063"/>
            <a:ext cx="11150688" cy="30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PRELIMINARY DATA ANALYSIS </a:t>
            </a:r>
          </a:p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(SUMMARY)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475264" y="5151470"/>
            <a:ext cx="360436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Peak age group: 50–59 years.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87960" y="5451507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252014" y="6716690"/>
            <a:ext cx="479452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Race: 87% suicides among White individuals.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87960" y="7053635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304010" y="8380095"/>
            <a:ext cx="4325716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High school graduates most vulnerable.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41187" y="8668856"/>
            <a:ext cx="47604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04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3514" y="4064269"/>
            <a:ext cx="6532362" cy="4597046"/>
            <a:chOff x="0" y="0"/>
            <a:chExt cx="1720457" cy="1210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0457" cy="1210745"/>
            </a:xfrm>
            <a:custGeom>
              <a:avLst/>
              <a:gdLst/>
              <a:ahLst/>
              <a:cxnLst/>
              <a:rect l="l" t="t" r="r" b="b"/>
              <a:pathLst>
                <a:path w="1720457" h="1210745">
                  <a:moveTo>
                    <a:pt x="0" y="0"/>
                  </a:moveTo>
                  <a:lnTo>
                    <a:pt x="1720457" y="0"/>
                  </a:lnTo>
                  <a:lnTo>
                    <a:pt x="1720457" y="1210745"/>
                  </a:lnTo>
                  <a:lnTo>
                    <a:pt x="0" y="12107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20457" cy="1258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824345"/>
            <a:ext cx="275228" cy="2752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4A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691674"/>
            <a:ext cx="275228" cy="27522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4A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7096832"/>
            <a:ext cx="275228" cy="27522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4A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822637" y="3739437"/>
            <a:ext cx="9285604" cy="4921878"/>
          </a:xfrm>
          <a:custGeom>
            <a:avLst/>
            <a:gdLst/>
            <a:ahLst/>
            <a:cxnLst/>
            <a:rect l="l" t="t" r="r" b="b"/>
            <a:pathLst>
              <a:path w="9285604" h="4921878">
                <a:moveTo>
                  <a:pt x="0" y="0"/>
                </a:moveTo>
                <a:lnTo>
                  <a:pt x="9285604" y="0"/>
                </a:lnTo>
                <a:lnTo>
                  <a:pt x="9285604" y="4921877"/>
                </a:lnTo>
                <a:lnTo>
                  <a:pt x="0" y="492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743514" y="270689"/>
            <a:ext cx="7079123" cy="30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2B4AEF"/>
                </a:solidFill>
                <a:latin typeface="London"/>
                <a:ea typeface="London"/>
                <a:cs typeface="London"/>
                <a:sym typeface="London"/>
              </a:rPr>
              <a:t>Q1</a:t>
            </a:r>
          </a:p>
          <a:p>
            <a:pPr algn="l">
              <a:lnSpc>
                <a:spcPts val="8249"/>
              </a:lnSpc>
            </a:pPr>
            <a:r>
              <a:rPr lang="en-US" sz="5499">
                <a:solidFill>
                  <a:srgbClr val="000000"/>
                </a:solidFill>
                <a:latin typeface="London"/>
                <a:ea typeface="London"/>
                <a:cs typeface="London"/>
                <a:sym typeface="London"/>
              </a:rPr>
              <a:t>AGE AND SUICIDE RISK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13775" y="4723835"/>
            <a:ext cx="481424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Suicide peaks at 45–64 years.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13775" y="5500177"/>
            <a:ext cx="529907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Males dominate across all age groups.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3775" y="6905335"/>
            <a:ext cx="505392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Youth suicides (below 18) relatively rare but rising.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823</Words>
  <Application>Microsoft Macintosh PowerPoint</Application>
  <PresentationFormat>Custom</PresentationFormat>
  <Paragraphs>156</Paragraphs>
  <Slides>23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EB Garamond Ultra-Bold</vt:lpstr>
      <vt:lpstr>Arial</vt:lpstr>
      <vt:lpstr>Open Sans Semi-Bold</vt:lpstr>
      <vt:lpstr>EB Garamond Semi-Bold</vt:lpstr>
      <vt:lpstr>EB Garamond</vt:lpstr>
      <vt:lpstr>Cinzel Bold</vt:lpstr>
      <vt:lpstr>Calibri</vt:lpstr>
      <vt:lpstr>Albertus Nova Bold</vt:lpstr>
      <vt:lpstr>London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Clean Financial Analysis Presentation</dc:title>
  <cp:lastModifiedBy>Shravani Sawant</cp:lastModifiedBy>
  <cp:revision>2</cp:revision>
  <dcterms:created xsi:type="dcterms:W3CDTF">2006-08-16T00:00:00Z</dcterms:created>
  <dcterms:modified xsi:type="dcterms:W3CDTF">2025-04-28T20:51:18Z</dcterms:modified>
  <dc:identifier>DAGlxoiA_ro</dc:identifier>
</cp:coreProperties>
</file>